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  <p:sldMasterId id="2147484082" r:id="rId2"/>
    <p:sldMasterId id="2147484087" r:id="rId3"/>
  </p:sldMasterIdLst>
  <p:notesMasterIdLst>
    <p:notesMasterId r:id="rId53"/>
  </p:notesMasterIdLst>
  <p:sldIdLst>
    <p:sldId id="2778" r:id="rId4"/>
    <p:sldId id="2764" r:id="rId5"/>
    <p:sldId id="2780" r:id="rId6"/>
    <p:sldId id="2738" r:id="rId7"/>
    <p:sldId id="2800" r:id="rId8"/>
    <p:sldId id="2828" r:id="rId9"/>
    <p:sldId id="2829" r:id="rId10"/>
    <p:sldId id="2801" r:id="rId11"/>
    <p:sldId id="2830" r:id="rId12"/>
    <p:sldId id="2831" r:id="rId13"/>
    <p:sldId id="2832" r:id="rId14"/>
    <p:sldId id="2833" r:id="rId15"/>
    <p:sldId id="2815" r:id="rId16"/>
    <p:sldId id="2816" r:id="rId17"/>
    <p:sldId id="2834" r:id="rId18"/>
    <p:sldId id="2835" r:id="rId19"/>
    <p:sldId id="2836" r:id="rId20"/>
    <p:sldId id="2837" r:id="rId21"/>
    <p:sldId id="2838" r:id="rId22"/>
    <p:sldId id="2817" r:id="rId23"/>
    <p:sldId id="2839" r:id="rId24"/>
    <p:sldId id="2840" r:id="rId25"/>
    <p:sldId id="2841" r:id="rId26"/>
    <p:sldId id="2842" r:id="rId27"/>
    <p:sldId id="2818" r:id="rId28"/>
    <p:sldId id="2846" r:id="rId29"/>
    <p:sldId id="2843" r:id="rId30"/>
    <p:sldId id="2844" r:id="rId31"/>
    <p:sldId id="2845" r:id="rId32"/>
    <p:sldId id="2848" r:id="rId33"/>
    <p:sldId id="2819" r:id="rId34"/>
    <p:sldId id="2820" r:id="rId35"/>
    <p:sldId id="2847" r:id="rId36"/>
    <p:sldId id="2849" r:id="rId37"/>
    <p:sldId id="2821" r:id="rId38"/>
    <p:sldId id="2851" r:id="rId39"/>
    <p:sldId id="2822" r:id="rId40"/>
    <p:sldId id="2823" r:id="rId41"/>
    <p:sldId id="2824" r:id="rId42"/>
    <p:sldId id="2854" r:id="rId43"/>
    <p:sldId id="2855" r:id="rId44"/>
    <p:sldId id="2856" r:id="rId45"/>
    <p:sldId id="2825" r:id="rId46"/>
    <p:sldId id="2827" r:id="rId47"/>
    <p:sldId id="2857" r:id="rId48"/>
    <p:sldId id="2858" r:id="rId49"/>
    <p:sldId id="2859" r:id="rId50"/>
    <p:sldId id="2852" r:id="rId51"/>
    <p:sldId id="2783" r:id="rId52"/>
  </p:sldIdLst>
  <p:sldSz cx="12858750" cy="7232650"/>
  <p:notesSz cx="6858000" cy="9144000"/>
  <p:custDataLst>
    <p:tags r:id="rId5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12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2E2E2E"/>
    <a:srgbClr val="09425E"/>
    <a:srgbClr val="03A9F0"/>
    <a:srgbClr val="1F84BE"/>
    <a:srgbClr val="F1B015"/>
    <a:srgbClr val="8ED2E2"/>
    <a:srgbClr val="F0D04E"/>
    <a:srgbClr val="212E3C"/>
    <a:srgbClr val="FBB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7" autoAdjust="0"/>
    <p:restoredTop sz="92986" autoAdjust="0"/>
  </p:normalViewPr>
  <p:slideViewPr>
    <p:cSldViewPr>
      <p:cViewPr varScale="1">
        <p:scale>
          <a:sx n="69" d="100"/>
          <a:sy n="69" d="100"/>
        </p:scale>
        <p:origin x="360" y="78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55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005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760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8371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571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944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136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686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825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978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55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122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18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77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952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077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1353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597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073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1851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161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096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72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42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726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947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487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656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656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269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269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395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241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29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473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298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2981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298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228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8468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846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846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8468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2417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47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4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163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47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39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4348" y="1925638"/>
            <a:ext cx="1109005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pPr/>
              <a:t>2017/9/11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ED4874-415F-4462-8CBD-90FA9588F106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2017/9/11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92ADDF-ABC6-4EEC-846D-A1AE2D41067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9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pPr/>
              <a:t>2017/9/11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pPr/>
              <a:t>2017/9/11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8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A93E93-166D-47F5-9EF1-ACEABE24AEE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2017/9/11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D5ACA-62CA-46DB-AD6B-12EDD6D51A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49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A93E93-166D-47F5-9EF1-ACEABE24AEE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2017/9/11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D5ACA-62CA-46DB-AD6B-12EDD6D51A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50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51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858750" cy="72326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" y="0"/>
            <a:ext cx="12858044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82" r:id="rId3"/>
    <p:sldLayoutId id="2147484027" r:id="rId4"/>
    <p:sldLayoutId id="214748402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A93E93-166D-47F5-9EF1-ACEABE24AEE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2017/9/11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D5ACA-62CA-46DB-AD6B-12EDD6D51A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73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27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est1trip.atlassian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矩形 127"/>
          <p:cNvSpPr/>
          <p:nvPr/>
        </p:nvSpPr>
        <p:spPr>
          <a:xfrm>
            <a:off x="8242" y="-9624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8" name="文本框 157"/>
          <p:cNvSpPr txBox="1"/>
          <p:nvPr/>
        </p:nvSpPr>
        <p:spPr>
          <a:xfrm>
            <a:off x="7842861" y="5500727"/>
            <a:ext cx="42031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 smtClean="0">
                <a:solidFill>
                  <a:srgbClr val="1F84BE"/>
                </a:solidFill>
                <a:latin typeface="+mj-ea"/>
                <a:ea typeface="+mj-ea"/>
              </a:rPr>
              <a:t>Function share</a:t>
            </a:r>
          </a:p>
          <a:p>
            <a:r>
              <a:rPr kumimoji="1" lang="en-US" altLang="zh-CN" sz="2000" b="1" dirty="0" smtClean="0">
                <a:solidFill>
                  <a:srgbClr val="1F84B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https://test1trip.atlassian.net</a:t>
            </a:r>
            <a:r>
              <a:rPr kumimoji="1" lang="en-US" altLang="zh-CN" sz="2000" b="1" dirty="0" smtClean="0">
                <a:solidFill>
                  <a:srgbClr val="1F84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kumimoji="1" lang="zh-CN" altLang="en-US" sz="2000" b="1" dirty="0">
              <a:solidFill>
                <a:srgbClr val="1F84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421263" y="3977616"/>
            <a:ext cx="6624736" cy="110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9" b="1" dirty="0" smtClean="0">
                <a:solidFill>
                  <a:srgbClr val="1F84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JIRA </a:t>
            </a:r>
            <a:r>
              <a:rPr kumimoji="1" lang="en-US" altLang="zh-CN" sz="6609" b="1" dirty="0" smtClean="0">
                <a:solidFill>
                  <a:srgbClr val="1F84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AGILE</a:t>
            </a:r>
            <a:endParaRPr kumimoji="1" lang="zh-CN" altLang="en-US" sz="6609" b="1" dirty="0">
              <a:solidFill>
                <a:srgbClr val="1F84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5448222" y="5429323"/>
            <a:ext cx="6436915" cy="0"/>
          </a:xfrm>
          <a:prstGeom prst="line">
            <a:avLst/>
          </a:prstGeom>
          <a:ln w="25400">
            <a:solidFill>
              <a:srgbClr val="1F84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1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561406" y="172531"/>
            <a:ext cx="521809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Basic Elements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Classification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6984885" y="434141"/>
            <a:ext cx="4259411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83729" y="908596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183729" y="880021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Issues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&amp; Types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30586" y="2848620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27"/>
          <p:cNvSpPr txBox="1"/>
          <p:nvPr/>
        </p:nvSpPr>
        <p:spPr>
          <a:xfrm>
            <a:off x="1049377" y="3232941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Story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399" y="880021"/>
            <a:ext cx="5474707" cy="5841954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201192" y="1528093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27"/>
          <p:cNvSpPr txBox="1"/>
          <p:nvPr/>
        </p:nvSpPr>
        <p:spPr>
          <a:xfrm>
            <a:off x="1019983" y="1912414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Epic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230401" y="4206133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3" name="TextBox 27"/>
          <p:cNvSpPr txBox="1"/>
          <p:nvPr/>
        </p:nvSpPr>
        <p:spPr>
          <a:xfrm>
            <a:off x="1049192" y="4590454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Task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230401" y="5510938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7" name="TextBox 27"/>
          <p:cNvSpPr txBox="1"/>
          <p:nvPr/>
        </p:nvSpPr>
        <p:spPr>
          <a:xfrm>
            <a:off x="1049192" y="5895259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Bug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 rot="5400000">
            <a:off x="4485812" y="398074"/>
            <a:ext cx="685336" cy="348982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73617" y="1927749"/>
            <a:ext cx="2467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ea typeface="+mn-ea"/>
                <a:cs typeface="Calibri" panose="020F0502020204030204" pitchFamily="34" charset="0"/>
              </a:rPr>
              <a:t>Big User Story\Theme</a:t>
            </a:r>
          </a:p>
        </p:txBody>
      </p:sp>
      <p:sp>
        <p:nvSpPr>
          <p:cNvPr id="48" name="圆角矩形 47"/>
          <p:cNvSpPr/>
          <p:nvPr/>
        </p:nvSpPr>
        <p:spPr>
          <a:xfrm rot="5400000">
            <a:off x="4487033" y="1729452"/>
            <a:ext cx="685336" cy="348738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2656871" y="3472309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574569" y="3257906"/>
            <a:ext cx="2698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ea typeface="+mn-ea"/>
                <a:cs typeface="Calibri" panose="020F0502020204030204" pitchFamily="34" charset="0"/>
              </a:rPr>
              <a:t>Single Feature/End User</a:t>
            </a:r>
            <a:endParaRPr lang="zh-CN" altLang="en-US" sz="2000" dirty="0">
              <a:ea typeface="+mn-ea"/>
              <a:cs typeface="Calibri" panose="020F0502020204030204" pitchFamily="34" charset="0"/>
            </a:endParaRPr>
          </a:p>
        </p:txBody>
      </p:sp>
      <p:sp>
        <p:nvSpPr>
          <p:cNvPr id="51" name="圆角矩形 50"/>
          <p:cNvSpPr/>
          <p:nvPr/>
        </p:nvSpPr>
        <p:spPr>
          <a:xfrm rot="5400000">
            <a:off x="4471535" y="3102787"/>
            <a:ext cx="685336" cy="3456384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044999" y="4615743"/>
            <a:ext cx="3603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ea typeface="+mn-ea"/>
                <a:cs typeface="Calibri" panose="020F0502020204030204" pitchFamily="34" charset="0"/>
              </a:rPr>
              <a:t>Technical Work/Implement Story</a:t>
            </a:r>
            <a:endParaRPr lang="zh-CN" altLang="en-US" sz="2000" dirty="0"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2654187" y="4820551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2651328" y="2181927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 rot="5400000">
            <a:off x="4469093" y="4387344"/>
            <a:ext cx="685336" cy="3456384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361760" y="5911507"/>
            <a:ext cx="30538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ea typeface="+mn-ea"/>
                <a:cs typeface="Calibri" panose="020F0502020204030204" pitchFamily="34" charset="0"/>
              </a:rPr>
              <a:t>Problem/Product Functions</a:t>
            </a:r>
            <a:endParaRPr lang="zh-CN" altLang="en-US" sz="2000" dirty="0"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flipV="1">
            <a:off x="2651745" y="6105108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07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561406" y="172531"/>
            <a:ext cx="521809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Basic Elements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Classification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6984885" y="434141"/>
            <a:ext cx="4259411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83729" y="908596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183729" y="880021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Filters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&amp; 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JQL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201192" y="215488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27"/>
          <p:cNvSpPr txBox="1"/>
          <p:nvPr/>
        </p:nvSpPr>
        <p:spPr>
          <a:xfrm>
            <a:off x="1019983" y="2370911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Multiple Projects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230401" y="4541790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7" name="TextBox 27"/>
          <p:cNvSpPr txBox="1"/>
          <p:nvPr/>
        </p:nvSpPr>
        <p:spPr>
          <a:xfrm>
            <a:off x="1041443" y="4796766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Limit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Issues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594" y="4361001"/>
            <a:ext cx="8705106" cy="1881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385" y="1600101"/>
            <a:ext cx="6370796" cy="23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561406" y="172531"/>
            <a:ext cx="521809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Basic Elements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Classification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6984885" y="434141"/>
            <a:ext cx="4259411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06039" y="66312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83729" y="908596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183729" y="880021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Workflows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30586" y="4469782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27"/>
          <p:cNvSpPr txBox="1"/>
          <p:nvPr/>
        </p:nvSpPr>
        <p:spPr>
          <a:xfrm>
            <a:off x="1049377" y="48541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Adapt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201192" y="2309542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27"/>
          <p:cNvSpPr txBox="1"/>
          <p:nvPr/>
        </p:nvSpPr>
        <p:spPr>
          <a:xfrm>
            <a:off x="1019983" y="269386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Core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055" y="1498471"/>
            <a:ext cx="8064896" cy="514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58" name="文本框 7"/>
          <p:cNvSpPr txBox="1">
            <a:spLocks noChangeArrowheads="1"/>
          </p:cNvSpPr>
          <p:nvPr/>
        </p:nvSpPr>
        <p:spPr bwMode="auto">
          <a:xfrm>
            <a:off x="5925319" y="2973383"/>
            <a:ext cx="46182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JIRA  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Agile For Scrum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459" name="文本框 8"/>
          <p:cNvSpPr txBox="1">
            <a:spLocks noChangeArrowheads="1"/>
          </p:cNvSpPr>
          <p:nvPr/>
        </p:nvSpPr>
        <p:spPr bwMode="auto">
          <a:xfrm>
            <a:off x="6927227" y="3985890"/>
            <a:ext cx="3274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Scrum Board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8695" y="187107"/>
            <a:ext cx="2717832" cy="278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506" b="1" dirty="0" smtClean="0">
                <a:solidFill>
                  <a:srgbClr val="09425E"/>
                </a:solidFill>
                <a:latin typeface="Impact" panose="020B0806030902050204" pitchFamily="34" charset="0"/>
                <a:ea typeface="+mn-ea"/>
              </a:rPr>
              <a:t>02</a:t>
            </a:r>
            <a:endParaRPr lang="zh-CN" altLang="en-US" sz="17506" b="1" dirty="0">
              <a:solidFill>
                <a:srgbClr val="09425E"/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39065" y="4089010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8"/>
          <p:cNvSpPr txBox="1">
            <a:spLocks noChangeArrowheads="1"/>
          </p:cNvSpPr>
          <p:nvPr/>
        </p:nvSpPr>
        <p:spPr bwMode="auto">
          <a:xfrm>
            <a:off x="6927227" y="4705856"/>
            <a:ext cx="3544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Sprint &amp; Report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439065" y="4809090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文本框 8"/>
          <p:cNvSpPr txBox="1">
            <a:spLocks noChangeArrowheads="1"/>
          </p:cNvSpPr>
          <p:nvPr/>
        </p:nvSpPr>
        <p:spPr bwMode="auto">
          <a:xfrm>
            <a:off x="6927227" y="5445661"/>
            <a:ext cx="36162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Customizing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439065" y="5558420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766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6548" y="164503"/>
            <a:ext cx="2282997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Scrum Board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10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7165" y="908596"/>
            <a:ext cx="9384578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357165" y="798181"/>
            <a:ext cx="9168554" cy="62227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Interface:      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Team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Participate\Improve Collaboration\Iteration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74628" y="151745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93419" y="1898772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Create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03837" y="4203028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TextBox 27"/>
          <p:cNvSpPr txBox="1"/>
          <p:nvPr/>
        </p:nvSpPr>
        <p:spPr>
          <a:xfrm>
            <a:off x="1214879" y="4592757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Issues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53999" y="282423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TextBox 27"/>
          <p:cNvSpPr txBox="1"/>
          <p:nvPr/>
        </p:nvSpPr>
        <p:spPr>
          <a:xfrm>
            <a:off x="1163265" y="3081730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Three</a:t>
            </a:r>
          </a:p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Modes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61749" y="556054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4" name="TextBox 27"/>
          <p:cNvSpPr txBox="1"/>
          <p:nvPr/>
        </p:nvSpPr>
        <p:spPr>
          <a:xfrm>
            <a:off x="1172791" y="5950270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Versions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499" y="1568473"/>
            <a:ext cx="3762375" cy="2200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51" y="4187829"/>
            <a:ext cx="2924175" cy="2181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441" y="1473185"/>
            <a:ext cx="5365601" cy="20543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441" y="2687631"/>
            <a:ext cx="5398463" cy="22185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9441" y="3973515"/>
            <a:ext cx="5323513" cy="27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6548" y="164503"/>
            <a:ext cx="2282997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Scrum Board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11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7165" y="908596"/>
            <a:ext cx="9384578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357165" y="798181"/>
            <a:ext cx="9168554" cy="62227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Interface:      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Team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Participate\Improve Collaboration\Iteration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74628" y="151745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93419" y="1898772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Create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03837" y="4203028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TextBox 27"/>
          <p:cNvSpPr txBox="1"/>
          <p:nvPr/>
        </p:nvSpPr>
        <p:spPr>
          <a:xfrm>
            <a:off x="1214879" y="4592757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Issues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53999" y="282423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TextBox 27"/>
          <p:cNvSpPr txBox="1"/>
          <p:nvPr/>
        </p:nvSpPr>
        <p:spPr>
          <a:xfrm>
            <a:off x="1163265" y="3081730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Three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Modes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61749" y="556054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4" name="TextBox 27"/>
          <p:cNvSpPr txBox="1"/>
          <p:nvPr/>
        </p:nvSpPr>
        <p:spPr>
          <a:xfrm>
            <a:off x="1172791" y="5950270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Versions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99" y="1640349"/>
            <a:ext cx="8233365" cy="50619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789" y="1616061"/>
            <a:ext cx="8588353" cy="51229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51" y="1616061"/>
            <a:ext cx="8715436" cy="55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6548" y="164503"/>
            <a:ext cx="2282997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Scrum Board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12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7165" y="908596"/>
            <a:ext cx="9384578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357165" y="798181"/>
            <a:ext cx="9168554" cy="62227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Interface:      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Team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Participate\Improve Collaboration\Iteration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74628" y="151745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93419" y="1898772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Create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03837" y="4203028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TextBox 27"/>
          <p:cNvSpPr txBox="1"/>
          <p:nvPr/>
        </p:nvSpPr>
        <p:spPr>
          <a:xfrm>
            <a:off x="1214879" y="4592757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Issues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53999" y="282423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TextBox 27"/>
          <p:cNvSpPr txBox="1"/>
          <p:nvPr/>
        </p:nvSpPr>
        <p:spPr>
          <a:xfrm>
            <a:off x="1163265" y="3081730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Three</a:t>
            </a:r>
          </a:p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Modes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61749" y="556054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4" name="TextBox 27"/>
          <p:cNvSpPr txBox="1"/>
          <p:nvPr/>
        </p:nvSpPr>
        <p:spPr>
          <a:xfrm>
            <a:off x="1172791" y="5950270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Versions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 rot="5400000">
            <a:off x="6934084" y="-1170294"/>
            <a:ext cx="973367" cy="694620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25300" y="1917654"/>
            <a:ext cx="806489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Epic</a:t>
            </a:r>
          </a:p>
          <a:p>
            <a:pPr algn="ctr"/>
            <a:r>
              <a:rPr lang="en-US" altLang="zh-CN" dirty="0" smtClean="0">
                <a:ea typeface="+mn-ea"/>
                <a:cs typeface="Calibri" panose="020F0502020204030204" pitchFamily="34" charset="0"/>
              </a:rPr>
              <a:t>Big User Stories\Group Similar User Stories Together</a:t>
            </a:r>
            <a:endParaRPr lang="zh-CN" altLang="en-US" dirty="0">
              <a:ea typeface="+mn-ea"/>
              <a:cs typeface="Calibri" panose="020F0502020204030204" pitchFamily="34" charset="0"/>
            </a:endParaRPr>
          </a:p>
        </p:txBody>
      </p:sp>
      <p:sp>
        <p:nvSpPr>
          <p:cNvPr id="47" name="圆角矩形 46"/>
          <p:cNvSpPr/>
          <p:nvPr/>
        </p:nvSpPr>
        <p:spPr>
          <a:xfrm rot="5400000">
            <a:off x="7191601" y="1738644"/>
            <a:ext cx="731037" cy="5328592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26811" y="4101564"/>
            <a:ext cx="527250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ea typeface="+mn-ea"/>
                <a:cs typeface="Calibri" panose="020F0502020204030204" pitchFamily="34" charset="0"/>
              </a:rPr>
              <a:t>Story</a:t>
            </a:r>
          </a:p>
          <a:p>
            <a:pPr algn="ctr"/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Calibri" panose="020F0502020204030204" pitchFamily="34" charset="0"/>
              </a:rPr>
              <a:t>I</a:t>
            </a:r>
            <a:r>
              <a:rPr lang="en-US" altLang="zh-CN" sz="1600" dirty="0" smtClean="0">
                <a:ea typeface="+mn-ea"/>
                <a:cs typeface="Calibri" panose="020F0502020204030204" pitchFamily="34" charset="0"/>
              </a:rPr>
              <a:t>ndependent\</a:t>
            </a:r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Calibri" panose="020F0502020204030204" pitchFamily="34" charset="0"/>
              </a:rPr>
              <a:t>N</a:t>
            </a:r>
            <a:r>
              <a:rPr lang="en-US" altLang="zh-CN" sz="1600" dirty="0" smtClean="0">
                <a:ea typeface="+mn-ea"/>
                <a:cs typeface="Calibri" panose="020F0502020204030204" pitchFamily="34" charset="0"/>
              </a:rPr>
              <a:t>egotiable\</a:t>
            </a:r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Calibri" panose="020F0502020204030204" pitchFamily="34" charset="0"/>
              </a:rPr>
              <a:t>V</a:t>
            </a:r>
            <a:r>
              <a:rPr lang="en-US" altLang="zh-CN" sz="1600" dirty="0" smtClean="0">
                <a:ea typeface="+mn-ea"/>
                <a:cs typeface="Calibri" panose="020F0502020204030204" pitchFamily="34" charset="0"/>
              </a:rPr>
              <a:t>aluable\</a:t>
            </a:r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Calibri" panose="020F0502020204030204" pitchFamily="34" charset="0"/>
              </a:rPr>
              <a:t>E</a:t>
            </a:r>
            <a:r>
              <a:rPr lang="en-US" altLang="zh-CN" sz="1600" dirty="0" smtClean="0">
                <a:ea typeface="+mn-ea"/>
                <a:cs typeface="Calibri" panose="020F0502020204030204" pitchFamily="34" charset="0"/>
              </a:rPr>
              <a:t>stimable\</a:t>
            </a:r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Calibri" panose="020F0502020204030204" pitchFamily="34" charset="0"/>
              </a:rPr>
              <a:t>S</a:t>
            </a:r>
            <a:r>
              <a:rPr lang="en-US" altLang="zh-CN" sz="1600" dirty="0" smtClean="0">
                <a:ea typeface="+mn-ea"/>
                <a:cs typeface="Calibri" panose="020F0502020204030204" pitchFamily="34" charset="0"/>
              </a:rPr>
              <a:t>mall\</a:t>
            </a:r>
            <a:r>
              <a:rPr lang="en-US" altLang="zh-CN" sz="1600" dirty="0" smtClean="0">
                <a:solidFill>
                  <a:srgbClr val="FF0000"/>
                </a:solidFill>
                <a:ea typeface="+mn-ea"/>
                <a:cs typeface="Calibri" panose="020F0502020204030204" pitchFamily="34" charset="0"/>
              </a:rPr>
              <a:t>T</a:t>
            </a:r>
            <a:r>
              <a:rPr lang="en-US" altLang="zh-CN" sz="1600" dirty="0" smtClean="0">
                <a:ea typeface="+mn-ea"/>
                <a:cs typeface="Calibri" panose="020F0502020204030204" pitchFamily="34" charset="0"/>
              </a:rPr>
              <a:t>estable</a:t>
            </a:r>
            <a:endParaRPr lang="zh-CN" altLang="en-US" sz="1600" dirty="0">
              <a:ea typeface="+mn-ea"/>
              <a:cs typeface="Calibri" panose="020F0502020204030204" pitchFamily="34" charset="0"/>
            </a:endParaRPr>
          </a:p>
        </p:txBody>
      </p:sp>
      <p:sp>
        <p:nvSpPr>
          <p:cNvPr id="49" name="圆角矩形 48"/>
          <p:cNvSpPr/>
          <p:nvPr/>
        </p:nvSpPr>
        <p:spPr>
          <a:xfrm rot="5400000">
            <a:off x="7293472" y="4984478"/>
            <a:ext cx="504055" cy="252027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68253" y="6072769"/>
            <a:ext cx="948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smtClean="0">
                <a:ea typeface="+mn-ea"/>
                <a:cs typeface="Calibri" panose="020F0502020204030204" pitchFamily="34" charset="0"/>
              </a:rPr>
              <a:t>Task</a:t>
            </a:r>
            <a:endParaRPr lang="zh-CN" altLang="en-US" sz="1600" b="1" dirty="0">
              <a:ea typeface="+mn-ea"/>
              <a:cs typeface="Calibri" panose="020F0502020204030204" pitchFamily="34" charset="0"/>
            </a:endParaRPr>
          </a:p>
        </p:txBody>
      </p:sp>
      <p:sp>
        <p:nvSpPr>
          <p:cNvPr id="51" name="形状 50"/>
          <p:cNvSpPr/>
          <p:nvPr/>
        </p:nvSpPr>
        <p:spPr>
          <a:xfrm>
            <a:off x="7101945" y="3184277"/>
            <a:ext cx="911606" cy="587990"/>
          </a:xfrm>
          <a:prstGeom prst="funnel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2" name="形状 51"/>
          <p:cNvSpPr/>
          <p:nvPr/>
        </p:nvSpPr>
        <p:spPr>
          <a:xfrm>
            <a:off x="7089696" y="5128493"/>
            <a:ext cx="911606" cy="587990"/>
          </a:xfrm>
          <a:prstGeom prst="funnel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1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6548" y="164503"/>
            <a:ext cx="2282997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Scrum Board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13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7165" y="908596"/>
            <a:ext cx="9384578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357165" y="798181"/>
            <a:ext cx="9168554" cy="62227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Interface:      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Team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Participate\Improve Collaboration\Iteration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74628" y="151745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93419" y="1898772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Create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03837" y="4203028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TextBox 27"/>
          <p:cNvSpPr txBox="1"/>
          <p:nvPr/>
        </p:nvSpPr>
        <p:spPr>
          <a:xfrm>
            <a:off x="1214879" y="4592757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Issues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53999" y="282423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TextBox 27"/>
          <p:cNvSpPr txBox="1"/>
          <p:nvPr/>
        </p:nvSpPr>
        <p:spPr>
          <a:xfrm>
            <a:off x="1163265" y="3081730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Three</a:t>
            </a:r>
          </a:p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Modes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61749" y="556054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4" name="TextBox 27"/>
          <p:cNvSpPr txBox="1"/>
          <p:nvPr/>
        </p:nvSpPr>
        <p:spPr>
          <a:xfrm>
            <a:off x="1172791" y="5950270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Versions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 rot="5400000">
            <a:off x="4064296" y="1267444"/>
            <a:ext cx="520254" cy="118556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914429" y="1663527"/>
            <a:ext cx="811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Epic</a:t>
            </a: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3370617" y="1898581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2845871" y="1919135"/>
            <a:ext cx="487160" cy="281703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231" y="1749205"/>
            <a:ext cx="7372350" cy="4638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55" y="2454845"/>
            <a:ext cx="9147881" cy="39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6548" y="164503"/>
            <a:ext cx="2282997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Scrum Board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14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7165" y="908596"/>
            <a:ext cx="9384578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357165" y="798181"/>
            <a:ext cx="9168554" cy="62227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Interface:      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Team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Participate\Improve Collaboration\Iteration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74628" y="151745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93419" y="1898772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Create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03837" y="4203028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TextBox 27"/>
          <p:cNvSpPr txBox="1"/>
          <p:nvPr/>
        </p:nvSpPr>
        <p:spPr>
          <a:xfrm>
            <a:off x="1214879" y="4592757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Issues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53999" y="282423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TextBox 27"/>
          <p:cNvSpPr txBox="1"/>
          <p:nvPr/>
        </p:nvSpPr>
        <p:spPr>
          <a:xfrm>
            <a:off x="1163265" y="3081730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Three</a:t>
            </a:r>
          </a:p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Modes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61749" y="556054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4" name="TextBox 27"/>
          <p:cNvSpPr txBox="1"/>
          <p:nvPr/>
        </p:nvSpPr>
        <p:spPr>
          <a:xfrm>
            <a:off x="1172791" y="5950270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Versions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 rot="5400000">
            <a:off x="4496344" y="835396"/>
            <a:ext cx="520254" cy="2049664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37087" y="1663527"/>
            <a:ext cx="1904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Story - </a:t>
            </a:r>
            <a:r>
              <a:rPr lang="en-US" altLang="zh-CN" sz="2000" b="1" dirty="0">
                <a:ea typeface="+mn-ea"/>
                <a:cs typeface="Calibri" panose="020F0502020204030204" pitchFamily="34" charset="0"/>
              </a:rPr>
              <a:t>Estimate</a:t>
            </a:r>
            <a:endParaRPr lang="en-US" altLang="zh-CN" sz="2000" b="1" dirty="0" smtClean="0"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3370617" y="1898581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2845871" y="1919135"/>
            <a:ext cx="487160" cy="281703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085616" y="2176165"/>
            <a:ext cx="1003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  <a:cs typeface="Calibri" panose="020F0502020204030204" pitchFamily="34" charset="0"/>
              </a:rPr>
              <a:t>Velocity</a:t>
            </a:r>
            <a:r>
              <a:rPr lang="en-US" altLang="zh-CN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6328509" y="2193224"/>
            <a:ext cx="1212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  <a:cs typeface="Calibri" panose="020F0502020204030204" pitchFamily="34" charset="0"/>
              </a:rPr>
              <a:t>Important</a:t>
            </a:r>
            <a:r>
              <a:rPr lang="en-US" altLang="zh-CN" dirty="0" smtClean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48616" y="2608213"/>
            <a:ext cx="476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Calibri" panose="020F0502020204030204" pitchFamily="34" charset="0"/>
              </a:rPr>
              <a:t>H</a:t>
            </a:r>
            <a:r>
              <a:rPr lang="zh-CN" altLang="en-US" dirty="0" smtClean="0">
                <a:cs typeface="Calibri" panose="020F0502020204030204" pitchFamily="34" charset="0"/>
              </a:rPr>
              <a:t>ow </a:t>
            </a:r>
            <a:r>
              <a:rPr lang="zh-CN" altLang="en-US" dirty="0">
                <a:cs typeface="Calibri" panose="020F0502020204030204" pitchFamily="34" charset="0"/>
              </a:rPr>
              <a:t>much work your team can deliver in a sprint</a:t>
            </a:r>
          </a:p>
        </p:txBody>
      </p:sp>
      <p:sp>
        <p:nvSpPr>
          <p:cNvPr id="7" name="矩形 6"/>
          <p:cNvSpPr/>
          <p:nvPr/>
        </p:nvSpPr>
        <p:spPr>
          <a:xfrm>
            <a:off x="6886963" y="3368497"/>
            <a:ext cx="133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Story points</a:t>
            </a:r>
          </a:p>
        </p:txBody>
      </p:sp>
      <p:sp>
        <p:nvSpPr>
          <p:cNvPr id="9" name="矩形 8"/>
          <p:cNvSpPr/>
          <p:nvPr/>
        </p:nvSpPr>
        <p:spPr>
          <a:xfrm>
            <a:off x="4485159" y="3823057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cs typeface="Calibri" panose="020F0502020204030204" pitchFamily="34" charset="0"/>
              </a:rPr>
              <a:t>Measure the complexity or level of effort required to complete a story</a:t>
            </a:r>
          </a:p>
        </p:txBody>
      </p:sp>
      <p:sp>
        <p:nvSpPr>
          <p:cNvPr id="10" name="矩形 9"/>
          <p:cNvSpPr/>
          <p:nvPr/>
        </p:nvSpPr>
        <p:spPr>
          <a:xfrm>
            <a:off x="7149455" y="460590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cs typeface="Calibri" panose="020F0502020204030204" pitchFamily="34" charset="0"/>
              </a:rPr>
              <a:t>Goal</a:t>
            </a:r>
          </a:p>
        </p:txBody>
      </p:sp>
      <p:sp>
        <p:nvSpPr>
          <p:cNvPr id="11" name="矩形 10"/>
          <p:cNvSpPr/>
          <p:nvPr/>
        </p:nvSpPr>
        <p:spPr>
          <a:xfrm>
            <a:off x="4773191" y="5047193"/>
            <a:ext cx="2240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Calibri" panose="020F0502020204030204" pitchFamily="34" charset="0"/>
              </a:rPr>
              <a:t>C</a:t>
            </a:r>
            <a:r>
              <a:rPr lang="zh-CN" altLang="en-US" dirty="0" smtClean="0">
                <a:cs typeface="Calibri" panose="020F0502020204030204" pitchFamily="34" charset="0"/>
              </a:rPr>
              <a:t>ontinuously </a:t>
            </a:r>
            <a:r>
              <a:rPr lang="en-US" altLang="zh-CN" dirty="0" smtClean="0">
                <a:cs typeface="Calibri" panose="020F0502020204030204" pitchFamily="34" charset="0"/>
              </a:rPr>
              <a:t>I</a:t>
            </a:r>
            <a:r>
              <a:rPr lang="zh-CN" altLang="en-US" dirty="0" smtClean="0">
                <a:cs typeface="Calibri" panose="020F0502020204030204" pitchFamily="34" charset="0"/>
              </a:rPr>
              <a:t>mprove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42368" y="5047193"/>
            <a:ext cx="3599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Calibri" panose="020F0502020204030204" pitchFamily="34" charset="0"/>
              </a:rPr>
              <a:t>A</a:t>
            </a:r>
            <a:r>
              <a:rPr lang="zh-CN" altLang="en-US" dirty="0" smtClean="0">
                <a:cs typeface="Calibri" panose="020F0502020204030204" pitchFamily="34" charset="0"/>
              </a:rPr>
              <a:t>ccurately </a:t>
            </a:r>
            <a:r>
              <a:rPr lang="zh-CN" altLang="en-US" dirty="0">
                <a:cs typeface="Calibri" panose="020F0502020204030204" pitchFamily="34" charset="0"/>
              </a:rPr>
              <a:t>predicting team's velocity</a:t>
            </a:r>
          </a:p>
        </p:txBody>
      </p:sp>
      <p:sp>
        <p:nvSpPr>
          <p:cNvPr id="13" name="矩形 12"/>
          <p:cNvSpPr/>
          <p:nvPr/>
        </p:nvSpPr>
        <p:spPr>
          <a:xfrm>
            <a:off x="5133231" y="5734747"/>
            <a:ext cx="5318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cs typeface="Calibri" panose="020F0502020204030204" pitchFamily="34" charset="0"/>
              </a:rPr>
              <a:t>B</a:t>
            </a:r>
            <a:r>
              <a:rPr lang="zh-CN" altLang="en-US" dirty="0" smtClean="0">
                <a:cs typeface="Calibri" panose="020F0502020204030204" pitchFamily="34" charset="0"/>
              </a:rPr>
              <a:t>ecome </a:t>
            </a:r>
            <a:r>
              <a:rPr lang="zh-CN" altLang="en-US" dirty="0">
                <a:cs typeface="Calibri" panose="020F0502020204030204" pitchFamily="34" charset="0"/>
              </a:rPr>
              <a:t>easier to manage the workload for each sprint</a:t>
            </a:r>
          </a:p>
        </p:txBody>
      </p:sp>
      <p:sp>
        <p:nvSpPr>
          <p:cNvPr id="48" name="圆角矩形 47"/>
          <p:cNvSpPr/>
          <p:nvPr/>
        </p:nvSpPr>
        <p:spPr>
          <a:xfrm rot="5400000">
            <a:off x="10617945" y="50879"/>
            <a:ext cx="520254" cy="363199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429" y="1692972"/>
            <a:ext cx="32575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3" grpId="0"/>
      <p:bldP spid="47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6548" y="164503"/>
            <a:ext cx="2282997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Scrum Board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15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7165" y="908596"/>
            <a:ext cx="9384578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357165" y="798181"/>
            <a:ext cx="9168554" cy="62227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Interface:      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Team 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Participate\Improve Collaboration\Iteration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74628" y="151745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93419" y="1898772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Create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03837" y="4203028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TextBox 27"/>
          <p:cNvSpPr txBox="1"/>
          <p:nvPr/>
        </p:nvSpPr>
        <p:spPr>
          <a:xfrm>
            <a:off x="1214879" y="4592757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Issues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53999" y="282423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TextBox 27"/>
          <p:cNvSpPr txBox="1"/>
          <p:nvPr/>
        </p:nvSpPr>
        <p:spPr>
          <a:xfrm>
            <a:off x="1163265" y="3081730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Three</a:t>
            </a:r>
          </a:p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Modes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61749" y="556054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4" name="TextBox 27"/>
          <p:cNvSpPr txBox="1"/>
          <p:nvPr/>
        </p:nvSpPr>
        <p:spPr>
          <a:xfrm>
            <a:off x="1172791" y="5950270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Versions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53" y="2544755"/>
            <a:ext cx="3592046" cy="3648677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960" y="1970589"/>
            <a:ext cx="7572428" cy="46670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00813" y="1544623"/>
            <a:ext cx="3716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cs typeface="Calibri" panose="020F0502020204030204" pitchFamily="34" charset="0"/>
              </a:rPr>
              <a:t>V</a:t>
            </a:r>
            <a:r>
              <a:rPr lang="zh-CN" altLang="en-US" b="1" dirty="0" smtClean="0">
                <a:cs typeface="Calibri" panose="020F0502020204030204" pitchFamily="34" charset="0"/>
              </a:rPr>
              <a:t>ersion </a:t>
            </a:r>
            <a:r>
              <a:rPr lang="zh-CN" altLang="en-US" b="1" dirty="0">
                <a:cs typeface="Calibri" panose="020F0502020204030204" pitchFamily="34" charset="0"/>
              </a:rPr>
              <a:t>can span across many sprints</a:t>
            </a:r>
          </a:p>
        </p:txBody>
      </p:sp>
    </p:spTree>
    <p:extLst>
      <p:ext uri="{BB962C8B-B14F-4D97-AF65-F5344CB8AC3E}">
        <p14:creationId xmlns:p14="http://schemas.microsoft.com/office/powerpoint/2010/main" val="345301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645399" y="0"/>
            <a:ext cx="6310757" cy="7232650"/>
          </a:xfrm>
          <a:prstGeom prst="rect">
            <a:avLst/>
          </a:prstGeom>
          <a:solidFill>
            <a:srgbClr val="1F84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874" b="1" dirty="0"/>
          </a:p>
        </p:txBody>
      </p:sp>
      <p:grpSp>
        <p:nvGrpSpPr>
          <p:cNvPr id="3" name="组 2"/>
          <p:cNvGrpSpPr/>
          <p:nvPr/>
        </p:nvGrpSpPr>
        <p:grpSpPr>
          <a:xfrm>
            <a:off x="5853311" y="649458"/>
            <a:ext cx="7030837" cy="1704989"/>
            <a:chOff x="4743860" y="461861"/>
            <a:chExt cx="4400139" cy="1154667"/>
          </a:xfrm>
        </p:grpSpPr>
        <p:sp>
          <p:nvSpPr>
            <p:cNvPr id="4" name="剪去单角的矩形 3"/>
            <p:cNvSpPr/>
            <p:nvPr/>
          </p:nvSpPr>
          <p:spPr>
            <a:xfrm flipH="1" flipV="1">
              <a:off x="4754355" y="461861"/>
              <a:ext cx="4389644" cy="1144170"/>
            </a:xfrm>
            <a:prstGeom prst="snip1Rect">
              <a:avLst>
                <a:gd name="adj" fmla="val 26757"/>
              </a:avLst>
            </a:prstGeom>
            <a:solidFill>
              <a:srgbClr val="0942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 flipV="1">
              <a:off x="4743860" y="1291124"/>
              <a:ext cx="325404" cy="32540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9248269" y="1046684"/>
            <a:ext cx="2130713" cy="769441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44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DIRECTORY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9"/>
          <p:cNvSpPr>
            <a:spLocks noChangeArrowheads="1"/>
          </p:cNvSpPr>
          <p:nvPr/>
        </p:nvSpPr>
        <p:spPr bwMode="auto">
          <a:xfrm>
            <a:off x="7989782" y="2960962"/>
            <a:ext cx="38399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JIRA  Agile Basics</a:t>
            </a:r>
            <a:endParaRPr lang="zh-CN" altLang="en-US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59"/>
          <p:cNvSpPr>
            <a:spLocks noChangeArrowheads="1"/>
          </p:cNvSpPr>
          <p:nvPr/>
        </p:nvSpPr>
        <p:spPr bwMode="auto">
          <a:xfrm>
            <a:off x="7157287" y="2881798"/>
            <a:ext cx="8294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000" dirty="0" smtClean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4000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7995353" y="4000940"/>
            <a:ext cx="44197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JIRA  Agile For Scrum</a:t>
            </a:r>
            <a:endParaRPr lang="zh-CN" altLang="en-US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7149456" y="3916551"/>
            <a:ext cx="8294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000" dirty="0" smtClean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4000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7996535" y="4996615"/>
            <a:ext cx="45625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JIRA  Agile </a:t>
            </a: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For Kanban</a:t>
            </a:r>
            <a:endParaRPr lang="zh-CN" altLang="en-US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7153197" y="4924663"/>
            <a:ext cx="8294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000" dirty="0" smtClean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4000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7978869" y="6042474"/>
            <a:ext cx="47242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JIRA  Agile  Advanced</a:t>
            </a:r>
            <a:endParaRPr lang="zh-CN" altLang="en-US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59"/>
          <p:cNvSpPr>
            <a:spLocks noChangeArrowheads="1"/>
          </p:cNvSpPr>
          <p:nvPr/>
        </p:nvSpPr>
        <p:spPr bwMode="auto">
          <a:xfrm>
            <a:off x="7149455" y="5932775"/>
            <a:ext cx="8294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000" dirty="0" smtClean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zh-CN" altLang="en-US" sz="4000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2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9697" y="164503"/>
            <a:ext cx="264207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Sprint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Report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557167" y="434141"/>
            <a:ext cx="6658554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16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Sprint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Report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7" y="2706337"/>
            <a:ext cx="535305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77247" y="1131955"/>
            <a:ext cx="430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cs typeface="Calibri" panose="020F0502020204030204" pitchFamily="34" charset="0"/>
              </a:rPr>
              <a:t>Decides what we should focus and work 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935" y="2104157"/>
            <a:ext cx="1028700" cy="3714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7" y="2620397"/>
            <a:ext cx="6129284" cy="34290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9674" y="1507000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cs typeface="Calibri" panose="020F0502020204030204" pitchFamily="34" charset="0"/>
              </a:rPr>
              <a:t>only </a:t>
            </a:r>
            <a:r>
              <a:rPr lang="en-US" altLang="zh-CN" dirty="0">
                <a:solidFill>
                  <a:srgbClr val="000000"/>
                </a:solidFill>
                <a:cs typeface="Calibri" panose="020F0502020204030204" pitchFamily="34" charset="0"/>
              </a:rPr>
              <a:t>have one active sprint per board at any time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007" y="2595901"/>
            <a:ext cx="6910699" cy="35471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21063" y="1806833"/>
            <a:ext cx="7950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cs typeface="Calibri" panose="020F0502020204030204" pitchFamily="34" charset="0"/>
              </a:rPr>
              <a:t>any unfinished issues will be automatically moved back to the top of the backlog</a:t>
            </a:r>
          </a:p>
        </p:txBody>
      </p:sp>
    </p:spTree>
    <p:extLst>
      <p:ext uri="{BB962C8B-B14F-4D97-AF65-F5344CB8AC3E}">
        <p14:creationId xmlns:p14="http://schemas.microsoft.com/office/powerpoint/2010/main" val="1606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9697" y="164503"/>
            <a:ext cx="264207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Sprint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Report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557167" y="434141"/>
            <a:ext cx="6658554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17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Sprint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Report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292" y="1980056"/>
            <a:ext cx="7787791" cy="47221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925319" y="1014745"/>
            <a:ext cx="3189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Calibri" panose="020F0502020204030204" pitchFamily="34" charset="0"/>
              </a:rPr>
              <a:t>Columns</a:t>
            </a:r>
            <a:r>
              <a:rPr lang="en-US" altLang="zh-CN" b="1" dirty="0" smtClean="0">
                <a:cs typeface="Calibri" panose="020F0502020204030204" pitchFamily="34" charset="0"/>
              </a:rPr>
              <a:t>: </a:t>
            </a:r>
            <a:r>
              <a:rPr lang="en-US" altLang="zh-CN" dirty="0" smtClean="0">
                <a:cs typeface="Calibri" panose="020F0502020204030204" pitchFamily="34" charset="0"/>
              </a:rPr>
              <a:t>Jira </a:t>
            </a:r>
            <a:r>
              <a:rPr lang="en-US" altLang="zh-CN" dirty="0">
                <a:cs typeface="Calibri" panose="020F0502020204030204" pitchFamily="34" charset="0"/>
              </a:rPr>
              <a:t>workflow </a:t>
            </a:r>
            <a:r>
              <a:rPr lang="en-US" altLang="zh-CN" b="1" dirty="0">
                <a:solidFill>
                  <a:srgbClr val="FF0000"/>
                </a:solidFill>
                <a:cs typeface="Calibri" panose="020F0502020204030204" pitchFamily="34" charset="0"/>
              </a:rPr>
              <a:t>statuses</a:t>
            </a:r>
            <a:endParaRPr lang="zh-CN" altLang="en-US" b="1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75018" y="1430837"/>
            <a:ext cx="736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cs typeface="Calibri" panose="020F0502020204030204" pitchFamily="34" charset="0"/>
              </a:rPr>
              <a:t>Swimlanes</a:t>
            </a:r>
            <a:r>
              <a:rPr lang="en-US" altLang="zh-CN" b="1" dirty="0">
                <a:cs typeface="Calibri" panose="020F0502020204030204" pitchFamily="34" charset="0"/>
              </a:rPr>
              <a:t>: </a:t>
            </a:r>
            <a:r>
              <a:rPr lang="en-US" altLang="zh-CN" b="1" dirty="0" smtClean="0">
                <a:solidFill>
                  <a:srgbClr val="FF0000"/>
                </a:solidFill>
                <a:cs typeface="Calibri" panose="020F0502020204030204" pitchFamily="34" charset="0"/>
              </a:rPr>
              <a:t>Group </a:t>
            </a:r>
            <a:r>
              <a:rPr lang="en-US" altLang="zh-CN" b="1" dirty="0">
                <a:solidFill>
                  <a:srgbClr val="FF0000"/>
                </a:solidFill>
                <a:cs typeface="Calibri" panose="020F0502020204030204" pitchFamily="34" charset="0"/>
              </a:rPr>
              <a:t>similar </a:t>
            </a:r>
            <a:r>
              <a:rPr lang="en-US" altLang="zh-CN" dirty="0">
                <a:cs typeface="Calibri" panose="020F0502020204030204" pitchFamily="34" charset="0"/>
              </a:rPr>
              <a:t>issues </a:t>
            </a:r>
            <a:r>
              <a:rPr lang="en-US" altLang="zh-CN" dirty="0" smtClean="0">
                <a:cs typeface="Calibri" panose="020F0502020204030204" pitchFamily="34" charset="0"/>
              </a:rPr>
              <a:t>together   Example: </a:t>
            </a:r>
            <a:r>
              <a:rPr lang="en-US" altLang="zh-CN" dirty="0" smtClean="0"/>
              <a:t>assignee</a:t>
            </a:r>
            <a:r>
              <a:rPr lang="en-US" altLang="zh-CN" dirty="0"/>
              <a:t>, story, or epic. </a:t>
            </a:r>
            <a:endParaRPr lang="zh-CN" alt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28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9697" y="164503"/>
            <a:ext cx="264207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Sprint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Report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557167" y="434141"/>
            <a:ext cx="6658554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18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Sprint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Report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 rot="5400000">
            <a:off x="3903384" y="547364"/>
            <a:ext cx="520254" cy="2049664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107068" y="1384077"/>
            <a:ext cx="2105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The </a:t>
            </a:r>
            <a:r>
              <a:rPr lang="en-US" altLang="zh-CN" sz="2000" b="1" dirty="0">
                <a:ea typeface="+mn-ea"/>
                <a:cs typeface="Calibri" panose="020F0502020204030204" pitchFamily="34" charset="0"/>
              </a:rPr>
              <a:t>sprint </a:t>
            </a:r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report</a:t>
            </a: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777657" y="1600101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5400000" flipH="1" flipV="1">
            <a:off x="995425" y="2873548"/>
            <a:ext cx="3048099" cy="53312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809" y="2156080"/>
            <a:ext cx="7794912" cy="4552452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5421263" y="1662817"/>
            <a:ext cx="491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Calibri" panose="020F0502020204030204" pitchFamily="34" charset="0"/>
              </a:rPr>
              <a:t>Quick Snapshot\</a:t>
            </a:r>
            <a:r>
              <a:rPr lang="en-US" altLang="zh-CN" b="1" dirty="0" err="1">
                <a:cs typeface="Calibri" panose="020F0502020204030204" pitchFamily="34" charset="0"/>
              </a:rPr>
              <a:t>Burndown</a:t>
            </a:r>
            <a:r>
              <a:rPr lang="en-US" altLang="zh-CN" b="1" dirty="0">
                <a:cs typeface="Calibri" panose="020F0502020204030204" pitchFamily="34" charset="0"/>
              </a:rPr>
              <a:t> Chart\Summary Table</a:t>
            </a:r>
            <a:endParaRPr lang="zh-CN" altLang="en-US" b="1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865685" y="838916"/>
            <a:ext cx="3888432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5925319" y="827891"/>
            <a:ext cx="3798924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Track a sprint's </a:t>
            </a:r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progress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1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9697" y="164503"/>
            <a:ext cx="264207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Sprint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Report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557167" y="434141"/>
            <a:ext cx="6658554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19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Sprint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Report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 rot="5400000">
            <a:off x="4191513" y="344025"/>
            <a:ext cx="520254" cy="252525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261023" y="1406806"/>
            <a:ext cx="2386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+mn-ea"/>
                <a:cs typeface="Calibri" panose="020F0502020204030204" pitchFamily="34" charset="0"/>
              </a:rPr>
              <a:t>The </a:t>
            </a:r>
            <a:r>
              <a:rPr lang="en-US" altLang="zh-CN" sz="2000" b="1" dirty="0" err="1">
                <a:ea typeface="+mn-ea"/>
                <a:cs typeface="Calibri" panose="020F0502020204030204" pitchFamily="34" charset="0"/>
              </a:rPr>
              <a:t>burndown</a:t>
            </a:r>
            <a:r>
              <a:rPr lang="en-US" altLang="zh-CN" sz="2000" b="1" dirty="0">
                <a:ea typeface="+mn-ea"/>
                <a:cs typeface="Calibri" panose="020F0502020204030204" pitchFamily="34" charset="0"/>
              </a:rPr>
              <a:t> chart</a:t>
            </a:r>
            <a:endParaRPr lang="en-US" altLang="zh-CN" sz="2000" b="1" dirty="0" smtClean="0"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777657" y="1600101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5400000" flipH="1" flipV="1">
            <a:off x="995425" y="2873548"/>
            <a:ext cx="3048099" cy="53312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745665" y="1809692"/>
            <a:ext cx="2924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Compare:</a:t>
            </a:r>
            <a:r>
              <a:rPr lang="en-US" altLang="zh-CN" dirty="0" smtClean="0"/>
              <a:t> Estimates &amp; Actual</a:t>
            </a:r>
            <a:endParaRPr lang="zh-CN" altLang="en-US" b="1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453" y="2329629"/>
            <a:ext cx="8409538" cy="4129773"/>
          </a:xfrm>
          <a:prstGeom prst="rect">
            <a:avLst/>
          </a:prstGeom>
        </p:spPr>
      </p:pic>
      <p:sp>
        <p:nvSpPr>
          <p:cNvPr id="42" name="圆角矩形 41"/>
          <p:cNvSpPr/>
          <p:nvPr/>
        </p:nvSpPr>
        <p:spPr>
          <a:xfrm>
            <a:off x="5865685" y="691259"/>
            <a:ext cx="3888432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5925319" y="680234"/>
            <a:ext cx="3798924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Track a sprint's </a:t>
            </a:r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progress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2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9697" y="164503"/>
            <a:ext cx="264207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Sprint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Report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557167" y="434141"/>
            <a:ext cx="6658554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20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Sprint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Report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865685" y="675022"/>
            <a:ext cx="3888432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3" name="TextBox 27"/>
          <p:cNvSpPr txBox="1"/>
          <p:nvPr/>
        </p:nvSpPr>
        <p:spPr>
          <a:xfrm>
            <a:off x="5925319" y="663997"/>
            <a:ext cx="3798924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Track a sprint's </a:t>
            </a:r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progress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 rot="5400000">
            <a:off x="4191513" y="344025"/>
            <a:ext cx="520254" cy="252525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261023" y="1406806"/>
            <a:ext cx="2386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The </a:t>
            </a:r>
            <a:r>
              <a:rPr lang="en-US" altLang="zh-CN" sz="2000" b="1" dirty="0">
                <a:ea typeface="+mn-ea"/>
                <a:cs typeface="Calibri" panose="020F0502020204030204" pitchFamily="34" charset="0"/>
              </a:rPr>
              <a:t>velocity chart</a:t>
            </a:r>
            <a:endParaRPr lang="en-US" altLang="zh-CN" sz="2000" b="1" dirty="0" smtClean="0"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777657" y="1600101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252911" y="1675868"/>
            <a:ext cx="524746" cy="298829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851048" y="2310889"/>
            <a:ext cx="2924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Compare:</a:t>
            </a:r>
            <a:r>
              <a:rPr lang="en-US" altLang="zh-CN" dirty="0" smtClean="0"/>
              <a:t> Estimates &amp; Actual</a:t>
            </a:r>
            <a:endParaRPr lang="zh-CN" altLang="en-US" b="1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071" y="2028733"/>
            <a:ext cx="5921772" cy="467351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0521896" y="3996160"/>
            <a:ext cx="130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Past Sprints</a:t>
            </a:r>
            <a:endParaRPr lang="zh-CN" altLang="en-US" b="1" dirty="0">
              <a:cs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90520" y="5704557"/>
            <a:ext cx="20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Average </a:t>
            </a:r>
            <a:r>
              <a:rPr lang="en-US" altLang="zh-CN" b="1" dirty="0" smtClean="0">
                <a:solidFill>
                  <a:srgbClr val="FF0000"/>
                </a:solidFill>
              </a:rPr>
              <a:t>Completed</a:t>
            </a:r>
            <a:endParaRPr lang="zh-CN" altLang="en-US" b="1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1301769" y="5992589"/>
            <a:ext cx="153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≈</a:t>
            </a:r>
            <a:r>
              <a:rPr lang="en-US" altLang="zh-CN" dirty="0" smtClean="0"/>
              <a:t>True </a:t>
            </a:r>
            <a:r>
              <a:rPr lang="en-US" altLang="zh-CN" dirty="0"/>
              <a:t>Velocity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477725" y="1456085"/>
            <a:ext cx="434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Avoid the volatility of commitment delivery</a:t>
            </a:r>
            <a:endParaRPr lang="zh-CN" altLang="en-US" b="1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1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41" grpId="0"/>
      <p:bldP spid="42" grpId="0"/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0495" y="164503"/>
            <a:ext cx="216437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21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Columns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Swimlanes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5400000">
            <a:off x="3769404" y="261482"/>
            <a:ext cx="520254" cy="180517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64877" y="964223"/>
            <a:ext cx="19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New Columns</a:t>
            </a: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2777657" y="1168053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2354173" y="1168053"/>
            <a:ext cx="389902" cy="90799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 rot="5400000">
            <a:off x="7944275" y="-2529984"/>
            <a:ext cx="520254" cy="883646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943" y="1717779"/>
            <a:ext cx="1009650" cy="31432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6683024" y="1806186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27"/>
          <p:cNvSpPr txBox="1"/>
          <p:nvPr/>
        </p:nvSpPr>
        <p:spPr>
          <a:xfrm>
            <a:off x="6925665" y="1684159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Workflow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004" y="1664281"/>
            <a:ext cx="405198" cy="432669"/>
          </a:xfrm>
          <a:prstGeom prst="rect">
            <a:avLst/>
          </a:prstGeom>
        </p:spPr>
      </p:pic>
      <p:sp>
        <p:nvSpPr>
          <p:cNvPr id="35" name="右箭头 34"/>
          <p:cNvSpPr/>
          <p:nvPr/>
        </p:nvSpPr>
        <p:spPr>
          <a:xfrm>
            <a:off x="8036459" y="1806186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438" y="1695589"/>
            <a:ext cx="914400" cy="342900"/>
          </a:xfrm>
          <a:prstGeom prst="rect">
            <a:avLst/>
          </a:prstGeom>
        </p:spPr>
      </p:pic>
      <p:sp>
        <p:nvSpPr>
          <p:cNvPr id="32" name="右箭头 31"/>
          <p:cNvSpPr/>
          <p:nvPr/>
        </p:nvSpPr>
        <p:spPr>
          <a:xfrm>
            <a:off x="8855634" y="1808205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28847" y="2973383"/>
            <a:ext cx="32861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54810" y="2317010"/>
            <a:ext cx="5081585" cy="433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65974" y="2343975"/>
            <a:ext cx="5410259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1243990" y="1723288"/>
            <a:ext cx="9715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右箭头 36"/>
          <p:cNvSpPr/>
          <p:nvPr/>
        </p:nvSpPr>
        <p:spPr>
          <a:xfrm>
            <a:off x="10215276" y="1797601"/>
            <a:ext cx="957276" cy="14287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27"/>
          <p:cNvSpPr txBox="1"/>
          <p:nvPr/>
        </p:nvSpPr>
        <p:spPr>
          <a:xfrm>
            <a:off x="4000483" y="1687499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Project  X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5188803" y="1794961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98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0" grpId="0" animBg="1"/>
      <p:bldP spid="10" grpId="0" animBg="1"/>
      <p:bldP spid="33" grpId="0"/>
      <p:bldP spid="35" grpId="0" animBg="1"/>
      <p:bldP spid="32" grpId="0" animBg="1"/>
      <p:bldP spid="37" grpId="0" animBg="1"/>
      <p:bldP spid="39" grpId="0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0495" y="164503"/>
            <a:ext cx="216437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22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Columns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Swimlanes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5400000">
            <a:off x="3769404" y="261482"/>
            <a:ext cx="520254" cy="180517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64877" y="964223"/>
            <a:ext cx="19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New Columns</a:t>
            </a: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2777657" y="1168053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2354173" y="1168053"/>
            <a:ext cx="389902" cy="90799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 rot="5400000">
            <a:off x="7622804" y="-2158446"/>
            <a:ext cx="520254" cy="805064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8501077" y="1785063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7143755" y="1793123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995" y="1655250"/>
            <a:ext cx="127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3818" y="1745874"/>
            <a:ext cx="7620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01143" y="1687499"/>
            <a:ext cx="9525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9166" y="2539820"/>
            <a:ext cx="1658936" cy="157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501077" y="2539820"/>
            <a:ext cx="12954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82356" y="2527271"/>
            <a:ext cx="92011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27"/>
          <p:cNvSpPr txBox="1"/>
          <p:nvPr/>
        </p:nvSpPr>
        <p:spPr>
          <a:xfrm>
            <a:off x="4000483" y="1687499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Project  X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5188803" y="1794961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35" grpId="0" animBg="1"/>
      <p:bldP spid="33" grpId="0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0495" y="164503"/>
            <a:ext cx="216437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23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Columns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Swimlanes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2777657" y="1168053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2354173" y="1168053"/>
            <a:ext cx="389902" cy="90799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 rot="5400000">
            <a:off x="3769404" y="261482"/>
            <a:ext cx="520254" cy="1805170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064877" y="964223"/>
            <a:ext cx="19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+mn-ea"/>
                <a:cs typeface="Calibri" panose="020F0502020204030204" pitchFamily="34" charset="0"/>
              </a:rPr>
              <a:t>Column Layout</a:t>
            </a:r>
            <a:endParaRPr lang="en-US" altLang="zh-CN" sz="2000" b="1" dirty="0" smtClean="0">
              <a:ea typeface="+mn-ea"/>
              <a:cs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29" y="2473317"/>
            <a:ext cx="38004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64877" y="2230429"/>
            <a:ext cx="943927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01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0495" y="164503"/>
            <a:ext cx="216437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24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Columns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ea typeface="微软雅黑" panose="020B0503020204020204" pitchFamily="34" charset="-122"/>
              </a:rPr>
              <a:t>Swimlanes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2756967" y="1168053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7" idx="7"/>
          </p:cNvCxnSpPr>
          <p:nvPr/>
        </p:nvCxnSpPr>
        <p:spPr>
          <a:xfrm flipV="1">
            <a:off x="2159984" y="1168053"/>
            <a:ext cx="584091" cy="341055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 rot="5400000">
            <a:off x="3949829" y="86837"/>
            <a:ext cx="520254" cy="215445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36885" y="964223"/>
            <a:ext cx="2140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+mn-ea"/>
                <a:cs typeface="Calibri" panose="020F0502020204030204" pitchFamily="34" charset="0"/>
              </a:rPr>
              <a:t>Setting </a:t>
            </a:r>
            <a:r>
              <a:rPr lang="en-US" altLang="zh-CN" sz="2000" b="1" dirty="0" err="1">
                <a:ea typeface="+mn-ea"/>
                <a:cs typeface="Calibri" panose="020F0502020204030204" pitchFamily="34" charset="0"/>
              </a:rPr>
              <a:t>Swimlanes</a:t>
            </a:r>
            <a:endParaRPr lang="en-US" altLang="zh-CN" sz="2000" b="1" dirty="0" smtClean="0"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圆角矩形 29"/>
          <p:cNvSpPr/>
          <p:nvPr/>
        </p:nvSpPr>
        <p:spPr>
          <a:xfrm rot="5400000">
            <a:off x="7823343" y="-2394561"/>
            <a:ext cx="520254" cy="850112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5651108" y="1793123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1537" y="1655250"/>
            <a:ext cx="127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60550" y="1713625"/>
            <a:ext cx="9429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86103" y="3187697"/>
            <a:ext cx="85725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矩形 36"/>
          <p:cNvSpPr/>
          <p:nvPr/>
        </p:nvSpPr>
        <p:spPr>
          <a:xfrm>
            <a:off x="3286103" y="2259003"/>
            <a:ext cx="9319539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For example, with the Assignees option, you can easily get each team member's workload by just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looking at the board.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7073745" y="1785063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7430118" y="1681376"/>
            <a:ext cx="4768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Stories\Assignees\Epics\Projects\No </a:t>
            </a:r>
            <a:r>
              <a:rPr lang="en-US" altLang="zh-CN" b="1" dirty="0" err="1" smtClean="0">
                <a:solidFill>
                  <a:schemeClr val="bg1"/>
                </a:solidFill>
              </a:rPr>
              <a:t>Swimlanes</a:t>
            </a:r>
            <a:endParaRPr lang="zh-CN" alt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7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30" grpId="0" animBg="1"/>
      <p:bldP spid="33" grpId="0" animBg="1"/>
      <p:bldP spid="37" grpId="0"/>
      <p:bldP spid="39" grpId="0" animBg="1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0495" y="164503"/>
            <a:ext cx="216437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25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Columns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ea typeface="微软雅黑" panose="020B0503020204020204" pitchFamily="34" charset="-122"/>
              </a:rPr>
              <a:t>Swimlanes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2756967" y="1168053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7" idx="7"/>
          </p:cNvCxnSpPr>
          <p:nvPr/>
        </p:nvCxnSpPr>
        <p:spPr>
          <a:xfrm flipV="1">
            <a:off x="2159984" y="1168053"/>
            <a:ext cx="584091" cy="341055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 rot="5400000">
            <a:off x="4088416" y="-20320"/>
            <a:ext cx="520254" cy="2368774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57107" y="964223"/>
            <a:ext cx="23819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JQL &amp;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+mn-ea"/>
                <a:cs typeface="Calibri" panose="020F0502020204030204" pitchFamily="34" charset="0"/>
              </a:rPr>
              <a:t>Quick Filters </a:t>
            </a:r>
          </a:p>
        </p:txBody>
      </p:sp>
      <p:sp>
        <p:nvSpPr>
          <p:cNvPr id="30" name="圆角矩形 29"/>
          <p:cNvSpPr/>
          <p:nvPr/>
        </p:nvSpPr>
        <p:spPr>
          <a:xfrm rot="5400000">
            <a:off x="7669446" y="-1968401"/>
            <a:ext cx="520254" cy="771530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34399" y="1675438"/>
            <a:ext cx="127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33412" y="1733813"/>
            <a:ext cx="9429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右箭头 34"/>
          <p:cNvSpPr/>
          <p:nvPr/>
        </p:nvSpPr>
        <p:spPr>
          <a:xfrm>
            <a:off x="8646607" y="1805251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002980" y="1701564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cs typeface="Calibri" panose="020F0502020204030204" pitchFamily="34" charset="0"/>
              </a:rPr>
              <a:t>Queries</a:t>
            </a:r>
            <a:endParaRPr lang="zh-CN" alt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44816" y="2259003"/>
            <a:ext cx="4741897" cy="447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矩形 36"/>
          <p:cNvSpPr/>
          <p:nvPr/>
        </p:nvSpPr>
        <p:spPr>
          <a:xfrm>
            <a:off x="8215325" y="2616193"/>
            <a:ext cx="4547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Note that the order of </a:t>
            </a:r>
            <a:r>
              <a:rPr lang="en-US" altLang="zh-CN" dirty="0" err="1" smtClean="0"/>
              <a:t>swimlanes</a:t>
            </a:r>
            <a:r>
              <a:rPr lang="en-US" altLang="zh-CN" dirty="0" smtClean="0"/>
              <a:t> is important.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27346" y="3187697"/>
            <a:ext cx="3917135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 The order will determine both the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placement of each </a:t>
            </a:r>
            <a:r>
              <a:rPr lang="en-US" altLang="zh-CN" dirty="0" err="1" smtClean="0"/>
              <a:t>swimlane</a:t>
            </a:r>
            <a:r>
              <a:rPr lang="en-US" altLang="zh-CN" dirty="0" smtClean="0"/>
              <a:t> and the 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swimlane</a:t>
            </a:r>
            <a:r>
              <a:rPr lang="en-US" altLang="zh-CN" dirty="0" smtClean="0"/>
              <a:t> an issue will belong to. 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sp>
        <p:nvSpPr>
          <p:cNvPr id="41" name="TextBox 27"/>
          <p:cNvSpPr txBox="1"/>
          <p:nvPr/>
        </p:nvSpPr>
        <p:spPr>
          <a:xfrm>
            <a:off x="4196456" y="1709294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Project  X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右箭头 41"/>
          <p:cNvSpPr/>
          <p:nvPr/>
        </p:nvSpPr>
        <p:spPr>
          <a:xfrm>
            <a:off x="5361304" y="1816756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7215193" y="1830375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9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30" grpId="0" animBg="1"/>
      <p:bldP spid="35" grpId="0" animBg="1"/>
      <p:bldP spid="36" grpId="0"/>
      <p:bldP spid="37" grpId="0"/>
      <p:bldP spid="39" grpId="0"/>
      <p:bldP spid="41" grpId="0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1905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58" name="文本框 7"/>
          <p:cNvSpPr txBox="1">
            <a:spLocks noChangeArrowheads="1"/>
          </p:cNvSpPr>
          <p:nvPr/>
        </p:nvSpPr>
        <p:spPr bwMode="auto">
          <a:xfrm>
            <a:off x="5925319" y="2973383"/>
            <a:ext cx="38261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JIRA  Agile Basics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459" name="文本框 8"/>
          <p:cNvSpPr txBox="1">
            <a:spLocks noChangeArrowheads="1"/>
          </p:cNvSpPr>
          <p:nvPr/>
        </p:nvSpPr>
        <p:spPr bwMode="auto">
          <a:xfrm>
            <a:off x="6773521" y="3981584"/>
            <a:ext cx="3274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Get Jira Agile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6687" y="245840"/>
            <a:ext cx="2717832" cy="278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506" b="1" dirty="0" smtClean="0">
                <a:solidFill>
                  <a:srgbClr val="09425E"/>
                </a:solidFill>
                <a:latin typeface="Impact" panose="020B0806030902050204" pitchFamily="34" charset="0"/>
                <a:ea typeface="+mn-ea"/>
              </a:rPr>
              <a:t>01</a:t>
            </a:r>
            <a:endParaRPr lang="zh-CN" altLang="en-US" sz="17506" b="1" dirty="0">
              <a:solidFill>
                <a:srgbClr val="09425E"/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285359" y="4089010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8"/>
          <p:cNvSpPr txBox="1">
            <a:spLocks noChangeArrowheads="1"/>
          </p:cNvSpPr>
          <p:nvPr/>
        </p:nvSpPr>
        <p:spPr bwMode="auto">
          <a:xfrm>
            <a:off x="6773521" y="4715381"/>
            <a:ext cx="54068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Support Agile Methodology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285359" y="4809090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文本框 8"/>
          <p:cNvSpPr txBox="1">
            <a:spLocks noChangeArrowheads="1"/>
          </p:cNvSpPr>
          <p:nvPr/>
        </p:nvSpPr>
        <p:spPr bwMode="auto">
          <a:xfrm>
            <a:off x="6773521" y="5560541"/>
            <a:ext cx="63429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Basic Elements 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&amp; 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Classification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285359" y="5663775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09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0495" y="164503"/>
            <a:ext cx="216437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26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11"/>
          <p:cNvGrpSpPr/>
          <p:nvPr/>
        </p:nvGrpSpPr>
        <p:grpSpPr>
          <a:xfrm>
            <a:off x="1015882" y="1686316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TextBox 27"/>
          <p:cNvSpPr txBox="1"/>
          <p:nvPr/>
        </p:nvSpPr>
        <p:spPr>
          <a:xfrm>
            <a:off x="826924" y="207604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Columns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15"/>
          <p:cNvGrpSpPr/>
          <p:nvPr/>
        </p:nvGrpSpPr>
        <p:grpSpPr>
          <a:xfrm>
            <a:off x="1017681" y="4397774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828723" y="47875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ea typeface="微软雅黑" panose="020B0503020204020204" pitchFamily="34" charset="-122"/>
              </a:rPr>
              <a:t>Swimlanes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2756967" y="1168053"/>
            <a:ext cx="323869" cy="29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7" idx="7"/>
          </p:cNvCxnSpPr>
          <p:nvPr/>
        </p:nvCxnSpPr>
        <p:spPr>
          <a:xfrm flipV="1">
            <a:off x="2159984" y="1168053"/>
            <a:ext cx="584091" cy="341055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 rot="5400000">
            <a:off x="4088416" y="-20320"/>
            <a:ext cx="520254" cy="2368774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57107" y="964223"/>
            <a:ext cx="23819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+mn-ea"/>
                <a:cs typeface="Calibri" panose="020F0502020204030204" pitchFamily="34" charset="0"/>
              </a:rPr>
              <a:t>JQL</a:t>
            </a:r>
            <a:r>
              <a:rPr lang="en-US" altLang="zh-CN" sz="2000" b="1" dirty="0" smtClean="0">
                <a:ea typeface="+mn-ea"/>
                <a:cs typeface="Calibri" panose="020F0502020204030204" pitchFamily="34" charset="0"/>
              </a:rPr>
              <a:t> &amp; Quick Filters </a:t>
            </a:r>
          </a:p>
        </p:txBody>
      </p:sp>
      <p:sp>
        <p:nvSpPr>
          <p:cNvPr id="30" name="圆角矩形 29"/>
          <p:cNvSpPr/>
          <p:nvPr/>
        </p:nvSpPr>
        <p:spPr>
          <a:xfrm rot="5400000">
            <a:off x="7669446" y="-1968401"/>
            <a:ext cx="520254" cy="771530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7123623" y="1813311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4052" y="1675438"/>
            <a:ext cx="127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矩形 36"/>
          <p:cNvSpPr/>
          <p:nvPr/>
        </p:nvSpPr>
        <p:spPr>
          <a:xfrm>
            <a:off x="5853713" y="2259003"/>
            <a:ext cx="4004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Let you focus on the issues to care about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20002" y="1758937"/>
            <a:ext cx="981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913" y="2901945"/>
            <a:ext cx="9640390" cy="304485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137" y="2571152"/>
            <a:ext cx="8453838" cy="4244792"/>
          </a:xfrm>
          <a:prstGeom prst="rect">
            <a:avLst/>
          </a:prstGeom>
        </p:spPr>
      </p:pic>
      <p:sp>
        <p:nvSpPr>
          <p:cNvPr id="34" name="TextBox 27"/>
          <p:cNvSpPr txBox="1"/>
          <p:nvPr/>
        </p:nvSpPr>
        <p:spPr>
          <a:xfrm>
            <a:off x="4143359" y="1709294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Project  X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5308207" y="1816756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9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30" grpId="0" animBg="1"/>
      <p:bldP spid="32" grpId="0" animBg="1"/>
      <p:bldP spid="37" grpId="0"/>
      <p:bldP spid="34" grpId="0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58" name="文本框 7"/>
          <p:cNvSpPr txBox="1">
            <a:spLocks noChangeArrowheads="1"/>
          </p:cNvSpPr>
          <p:nvPr/>
        </p:nvSpPr>
        <p:spPr bwMode="auto">
          <a:xfrm>
            <a:off x="5997327" y="2973383"/>
            <a:ext cx="4854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JIRA  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Agile </a:t>
            </a: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For Kanban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459" name="文本框 8"/>
          <p:cNvSpPr txBox="1">
            <a:spLocks noChangeArrowheads="1"/>
          </p:cNvSpPr>
          <p:nvPr/>
        </p:nvSpPr>
        <p:spPr bwMode="auto">
          <a:xfrm>
            <a:off x="6999236" y="3976865"/>
            <a:ext cx="37603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err="1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Kanban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0703" y="303957"/>
            <a:ext cx="2717832" cy="278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506" b="1" dirty="0" smtClean="0">
                <a:solidFill>
                  <a:srgbClr val="09425E"/>
                </a:solidFill>
                <a:latin typeface="Impact" panose="020B0806030902050204" pitchFamily="34" charset="0"/>
                <a:ea typeface="+mn-ea"/>
              </a:rPr>
              <a:t>03</a:t>
            </a:r>
            <a:endParaRPr lang="zh-CN" altLang="en-US" sz="17506" b="1" dirty="0">
              <a:solidFill>
                <a:srgbClr val="09425E"/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511074" y="4089010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8"/>
          <p:cNvSpPr txBox="1">
            <a:spLocks noChangeArrowheads="1"/>
          </p:cNvSpPr>
          <p:nvPr/>
        </p:nvSpPr>
        <p:spPr bwMode="auto">
          <a:xfrm>
            <a:off x="6999236" y="4705856"/>
            <a:ext cx="3274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</a:rPr>
              <a:t>Report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511074" y="4809090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文本框 8"/>
          <p:cNvSpPr txBox="1">
            <a:spLocks noChangeArrowheads="1"/>
          </p:cNvSpPr>
          <p:nvPr/>
        </p:nvSpPr>
        <p:spPr bwMode="auto">
          <a:xfrm>
            <a:off x="6999236" y="5446275"/>
            <a:ext cx="55508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Difference Scrum &amp; Kanban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511074" y="5558420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4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71591" y="164503"/>
            <a:ext cx="142539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err="1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Kanban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71789" y="453597"/>
            <a:ext cx="8143932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27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16515" y="114677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TextBox 27"/>
          <p:cNvSpPr txBox="1"/>
          <p:nvPr/>
        </p:nvSpPr>
        <p:spPr>
          <a:xfrm>
            <a:off x="935306" y="152809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Create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095886" y="306312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TextBox 27"/>
          <p:cNvSpPr txBox="1"/>
          <p:nvPr/>
        </p:nvSpPr>
        <p:spPr>
          <a:xfrm>
            <a:off x="905152" y="3477386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Customizing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03636" y="498447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TextBox 27"/>
          <p:cNvSpPr txBox="1"/>
          <p:nvPr/>
        </p:nvSpPr>
        <p:spPr>
          <a:xfrm>
            <a:off x="914678" y="5211931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column constraints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84" y="1283243"/>
            <a:ext cx="8788946" cy="359876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65" y="1258871"/>
            <a:ext cx="9072626" cy="362527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481" y="1258871"/>
            <a:ext cx="10275269" cy="36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1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71591" y="164503"/>
            <a:ext cx="142539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err="1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Kanban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143227" y="453597"/>
            <a:ext cx="8072494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28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16515" y="114677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TextBox 27"/>
          <p:cNvSpPr txBox="1"/>
          <p:nvPr/>
        </p:nvSpPr>
        <p:spPr>
          <a:xfrm>
            <a:off x="935306" y="152809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Create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095886" y="306312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TextBox 27"/>
          <p:cNvSpPr txBox="1"/>
          <p:nvPr/>
        </p:nvSpPr>
        <p:spPr>
          <a:xfrm>
            <a:off x="905152" y="3477386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Customizing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03636" y="498447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TextBox 27"/>
          <p:cNvSpPr txBox="1"/>
          <p:nvPr/>
        </p:nvSpPr>
        <p:spPr>
          <a:xfrm>
            <a:off x="914678" y="5211931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Column Constraints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 rot="5400000">
            <a:off x="7362604" y="-2573488"/>
            <a:ext cx="520254" cy="771530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5511840" y="1208224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22269" y="1070351"/>
            <a:ext cx="127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2037" y="1166913"/>
            <a:ext cx="7620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矩形 31"/>
          <p:cNvSpPr/>
          <p:nvPr/>
        </p:nvSpPr>
        <p:spPr>
          <a:xfrm>
            <a:off x="7187163" y="1096396"/>
            <a:ext cx="1959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cs typeface="Calibri" panose="020F0502020204030204" pitchFamily="34" charset="0"/>
              </a:rPr>
              <a:t>Column Constraint</a:t>
            </a:r>
            <a:endParaRPr lang="zh-CN" alt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6804664" y="1202937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853" y="1888133"/>
            <a:ext cx="8358246" cy="47417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55" y="1744117"/>
            <a:ext cx="8001056" cy="49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32" grpId="0"/>
      <p:bldP spid="4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00153" y="164503"/>
            <a:ext cx="142539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err="1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Kanban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71789" y="453597"/>
            <a:ext cx="8143932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29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17"/>
          <p:cNvGrpSpPr/>
          <p:nvPr/>
        </p:nvGrpSpPr>
        <p:grpSpPr>
          <a:xfrm>
            <a:off x="1116515" y="114677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TextBox 27"/>
          <p:cNvSpPr txBox="1"/>
          <p:nvPr/>
        </p:nvSpPr>
        <p:spPr>
          <a:xfrm>
            <a:off x="935306" y="152809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Create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2"/>
          <p:cNvGrpSpPr/>
          <p:nvPr/>
        </p:nvGrpSpPr>
        <p:grpSpPr>
          <a:xfrm>
            <a:off x="1095886" y="306312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TextBox 27"/>
          <p:cNvSpPr txBox="1"/>
          <p:nvPr/>
        </p:nvSpPr>
        <p:spPr>
          <a:xfrm>
            <a:off x="905152" y="3477386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Customizing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36"/>
          <p:cNvGrpSpPr/>
          <p:nvPr/>
        </p:nvGrpSpPr>
        <p:grpSpPr>
          <a:xfrm>
            <a:off x="1103636" y="498447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TextBox 27"/>
          <p:cNvSpPr txBox="1"/>
          <p:nvPr/>
        </p:nvSpPr>
        <p:spPr>
          <a:xfrm>
            <a:off x="914678" y="5211931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Column Constraints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786037" y="1330309"/>
            <a:ext cx="967540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 smtClean="0"/>
              <a:t>Question:</a:t>
            </a:r>
            <a:r>
              <a:rPr lang="en-US" altLang="zh-CN" sz="2200" dirty="0" smtClean="0"/>
              <a:t>"What is the correct limit I should set for each of my workflow statuses?"</a:t>
            </a:r>
            <a:endParaRPr lang="zh-CN" altLang="en-US" sz="2200" dirty="0">
              <a:cs typeface="Calibri" panose="020F050202020403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57541" y="2116127"/>
            <a:ext cx="92155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Limit set too high: </a:t>
            </a:r>
            <a:r>
              <a:rPr lang="en-US" altLang="zh-CN" dirty="0" smtClean="0"/>
              <a:t>You will have idle tasks sitting around, and this leads to bad lead/cycle time.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357541" y="2759069"/>
            <a:ext cx="91440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Limit set too low: </a:t>
            </a:r>
            <a:r>
              <a:rPr lang="en-US" altLang="zh-CN" dirty="0" smtClean="0"/>
              <a:t>You will have idle people waiting for work, and this leads to bad productivity.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43227" y="3759201"/>
            <a:ext cx="9144064" cy="1749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sz="6000" b="1" dirty="0" smtClean="0"/>
              <a:t>Answer:    </a:t>
            </a:r>
            <a:r>
              <a:rPr lang="en-US" altLang="zh-CN" sz="6000" b="1" dirty="0" smtClean="0">
                <a:solidFill>
                  <a:srgbClr val="FF0000"/>
                </a:solidFill>
              </a:rPr>
              <a:t>Try</a:t>
            </a:r>
            <a:r>
              <a:rPr lang="en-US" altLang="zh-CN" sz="6000" dirty="0" smtClean="0"/>
              <a:t> &amp; </a:t>
            </a:r>
            <a:r>
              <a:rPr lang="en-US" altLang="zh-CN" sz="6000" b="1" dirty="0" smtClean="0">
                <a:solidFill>
                  <a:srgbClr val="FF0000"/>
                </a:solidFill>
              </a:rPr>
              <a:t>Experiment</a:t>
            </a:r>
            <a:endParaRPr lang="zh-CN" altLang="en-US" sz="6000" b="1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allAtOnce"/>
      <p:bldP spid="47" grpId="0" build="allAtOnce"/>
      <p:bldP spid="48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500153" y="164147"/>
            <a:ext cx="117545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smtClean="0">
                <a:solidFill>
                  <a:schemeClr val="accent1">
                    <a:lumMod val="50000"/>
                  </a:schemeClr>
                </a:solidFill>
                <a:ea typeface="微软雅黑" panose="020B0503020204020204" pitchFamily="34" charset="-122"/>
              </a:rPr>
              <a:t>Report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 flipV="1">
            <a:off x="2786037" y="401615"/>
            <a:ext cx="8429684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30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4" name="组合 17"/>
          <p:cNvGrpSpPr/>
          <p:nvPr/>
        </p:nvGrpSpPr>
        <p:grpSpPr>
          <a:xfrm>
            <a:off x="714335" y="1115995"/>
            <a:ext cx="1883836" cy="1898046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6098" y="1715094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Cumulative Flow Diagram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3" name="组合 17"/>
          <p:cNvGrpSpPr/>
          <p:nvPr/>
        </p:nvGrpSpPr>
        <p:grpSpPr>
          <a:xfrm>
            <a:off x="642897" y="4290047"/>
            <a:ext cx="1883836" cy="1898046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32903" y="50361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Control Chart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170" y="1973251"/>
            <a:ext cx="9863793" cy="4554871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2857475" y="1187433"/>
            <a:ext cx="980082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Be able to visually identify if there are any bottlenecks in a particular status in your team's workflow.</a:t>
            </a:r>
            <a:endParaRPr lang="zh-CN" alt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22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500153" y="164147"/>
            <a:ext cx="1175450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smtClean="0">
                <a:solidFill>
                  <a:schemeClr val="accent1">
                    <a:lumMod val="50000"/>
                  </a:schemeClr>
                </a:solidFill>
                <a:ea typeface="微软雅黑" panose="020B0503020204020204" pitchFamily="34" charset="-122"/>
              </a:rPr>
              <a:t>Report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 flipV="1">
            <a:off x="2786037" y="401615"/>
            <a:ext cx="8429684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31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17"/>
          <p:cNvGrpSpPr/>
          <p:nvPr/>
        </p:nvGrpSpPr>
        <p:grpSpPr>
          <a:xfrm>
            <a:off x="714335" y="1115995"/>
            <a:ext cx="1883836" cy="1898046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6098" y="1715094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Cumulative Flow Diagram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17"/>
          <p:cNvGrpSpPr/>
          <p:nvPr/>
        </p:nvGrpSpPr>
        <p:grpSpPr>
          <a:xfrm>
            <a:off x="642897" y="4290047"/>
            <a:ext cx="1883836" cy="1898046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32903" y="503610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Control Chart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05039" y="1187433"/>
            <a:ext cx="8410123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The control chart shows you the average lead time of your team over a period of time.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75" y="1796782"/>
            <a:ext cx="9286940" cy="489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2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473839" y="164503"/>
            <a:ext cx="4634537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Difference Scrum 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Kanban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6213351" y="434141"/>
            <a:ext cx="5002370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32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358069" y="1154481"/>
            <a:ext cx="2643206" cy="714380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7445809" y="1146544"/>
            <a:ext cx="2611809" cy="683831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chemeClr val="bg1"/>
                </a:solidFill>
                <a:ea typeface="微软雅黑" panose="020B0503020204020204" pitchFamily="34" charset="-122"/>
              </a:rPr>
              <a:t>Kanban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643161" y="2401879"/>
            <a:ext cx="2643206" cy="372266"/>
          </a:xfrm>
          <a:prstGeom prst="rect">
            <a:avLst/>
          </a:prstGeom>
          <a:solidFill>
            <a:srgbClr val="09425E"/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Backlog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445809" y="2386803"/>
            <a:ext cx="2555466" cy="372266"/>
          </a:xfrm>
          <a:prstGeom prst="rect">
            <a:avLst/>
          </a:prstGeom>
          <a:solidFill>
            <a:srgbClr val="1F84BE"/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No Backlog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642448" y="1203042"/>
            <a:ext cx="2615826" cy="476794"/>
          </a:xfrm>
          <a:prstGeom prst="roundRect">
            <a:avLst/>
          </a:prstGeom>
          <a:solidFill>
            <a:srgbClr val="3C5E67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2643727" y="1187433"/>
            <a:ext cx="2614547" cy="683831"/>
          </a:xfrm>
          <a:prstGeom prst="rect">
            <a:avLst/>
          </a:prstGeom>
          <a:solidFill>
            <a:srgbClr val="09425E"/>
          </a:solidFill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Scum</a:t>
            </a:r>
            <a:endParaRPr lang="zh-CN" altLang="en-US" sz="3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643161" y="3116259"/>
            <a:ext cx="2643206" cy="372266"/>
          </a:xfrm>
          <a:prstGeom prst="rect">
            <a:avLst/>
          </a:prstGeom>
          <a:solidFill>
            <a:srgbClr val="09425E"/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Sprint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442569" y="3116259"/>
            <a:ext cx="2558705" cy="372266"/>
          </a:xfrm>
          <a:prstGeom prst="rect">
            <a:avLst/>
          </a:prstGeom>
          <a:solidFill>
            <a:srgbClr val="1F84BE"/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No Sprint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643161" y="3830639"/>
            <a:ext cx="2643206" cy="372266"/>
          </a:xfrm>
          <a:prstGeom prst="rect">
            <a:avLst/>
          </a:prstGeom>
          <a:solidFill>
            <a:srgbClr val="09425E"/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Sprint Constraints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442569" y="3830639"/>
            <a:ext cx="2558706" cy="372266"/>
          </a:xfrm>
          <a:prstGeom prst="rect">
            <a:avLst/>
          </a:prstGeom>
          <a:solidFill>
            <a:srgbClr val="1F84BE"/>
          </a:solidFill>
          <a:ln w="34925">
            <a:noFill/>
          </a:ln>
          <a:effectLst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9866" tIns="64933" rIns="129866" bIns="64933" spcCol="0"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Column Constraints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7871" y="1687499"/>
            <a:ext cx="1050159" cy="11079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600" dirty="0" smtClean="0"/>
              <a:t>VS</a:t>
            </a:r>
            <a:endParaRPr lang="zh-CN" altLang="en-US" sz="6600" dirty="0"/>
          </a:p>
        </p:txBody>
      </p:sp>
      <p:sp>
        <p:nvSpPr>
          <p:cNvPr id="33" name="矩形 32"/>
          <p:cNvSpPr/>
          <p:nvPr/>
        </p:nvSpPr>
        <p:spPr>
          <a:xfrm>
            <a:off x="500021" y="4830771"/>
            <a:ext cx="4812856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 smtClean="0">
                <a:cs typeface="Calibri" panose="020F0502020204030204" pitchFamily="34" charset="0"/>
              </a:rPr>
              <a:t>Limits the amount of work per iteration</a:t>
            </a:r>
            <a:endParaRPr lang="zh-CN" altLang="en-US" sz="2200" b="1" dirty="0"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58069" y="4830771"/>
            <a:ext cx="5637634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 smtClean="0">
                <a:cs typeface="Calibri" panose="020F0502020204030204" pitchFamily="34" charset="0"/>
              </a:rPr>
              <a:t>limits the amount of work per workflow status</a:t>
            </a:r>
            <a:endParaRPr lang="zh-CN" altLang="en-US" sz="2200" b="1" dirty="0"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88815" y="5616589"/>
            <a:ext cx="3937809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 smtClean="0">
                <a:cs typeface="Calibri" panose="020F0502020204030204" pitchFamily="34" charset="0"/>
              </a:rPr>
              <a:t>Suitable for </a:t>
            </a:r>
            <a:r>
              <a:rPr lang="en-US" altLang="zh-CN" sz="2200" b="1" dirty="0">
                <a:cs typeface="Calibri" panose="020F0502020204030204" pitchFamily="34" charset="0"/>
              </a:rPr>
              <a:t>development </a:t>
            </a:r>
            <a:r>
              <a:rPr lang="en-US" altLang="zh-CN" sz="2200" b="1" dirty="0" smtClean="0">
                <a:cs typeface="Calibri" panose="020F0502020204030204" pitchFamily="34" charset="0"/>
              </a:rPr>
              <a:t>teams</a:t>
            </a:r>
            <a:endParaRPr lang="zh-CN" altLang="en-US" sz="2200" b="1" dirty="0"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328526" y="5616589"/>
            <a:ext cx="353000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 smtClean="0">
                <a:cs typeface="Calibri" panose="020F0502020204030204" pitchFamily="34" charset="0"/>
              </a:rPr>
              <a:t>Suitable for </a:t>
            </a:r>
            <a:r>
              <a:rPr lang="en-US" altLang="zh-CN" sz="2200" b="1" dirty="0">
                <a:cs typeface="Calibri" panose="020F0502020204030204" pitchFamily="34" charset="0"/>
              </a:rPr>
              <a:t>operation teams</a:t>
            </a:r>
            <a:endParaRPr lang="zh-CN" altLang="en-US" sz="2200" b="1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0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animBg="1"/>
      <p:bldP spid="17" grpId="0" build="allAtOnce" animBg="1"/>
      <p:bldP spid="20" grpId="0" build="allAtOnce" animBg="1"/>
      <p:bldP spid="21" grpId="0" build="allAtOnce" animBg="1"/>
      <p:bldP spid="22" grpId="0" build="allAtOnce" animBg="1"/>
      <p:bldP spid="25" grpId="0" build="allAtOnce" animBg="1"/>
      <p:bldP spid="33" grpId="0" build="allAtOnce"/>
      <p:bldP spid="34" grpId="0" build="allAtOnce"/>
      <p:bldP spid="35" grpId="0" build="allAtOnce"/>
      <p:bldP spid="36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192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58" name="文本框 7"/>
          <p:cNvSpPr txBox="1">
            <a:spLocks noChangeArrowheads="1"/>
          </p:cNvSpPr>
          <p:nvPr/>
        </p:nvSpPr>
        <p:spPr bwMode="auto">
          <a:xfrm>
            <a:off x="5925319" y="2973383"/>
            <a:ext cx="47622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JIRA  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Agile  Advanced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459" name="文本框 8"/>
          <p:cNvSpPr txBox="1">
            <a:spLocks noChangeArrowheads="1"/>
          </p:cNvSpPr>
          <p:nvPr/>
        </p:nvSpPr>
        <p:spPr bwMode="auto">
          <a:xfrm>
            <a:off x="6855218" y="4077556"/>
            <a:ext cx="47854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Customizing Agile Cards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4679" y="187107"/>
            <a:ext cx="2717832" cy="278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506" b="1" dirty="0" smtClean="0">
                <a:solidFill>
                  <a:srgbClr val="09425E"/>
                </a:solidFill>
                <a:latin typeface="Impact" panose="020B0806030902050204" pitchFamily="34" charset="0"/>
                <a:ea typeface="+mn-ea"/>
              </a:rPr>
              <a:t>04</a:t>
            </a:r>
            <a:endParaRPr lang="zh-CN" altLang="en-US" sz="17506" b="1" dirty="0">
              <a:solidFill>
                <a:srgbClr val="09425E"/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67057" y="4180790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文本框 8"/>
          <p:cNvSpPr txBox="1">
            <a:spLocks noChangeArrowheads="1"/>
          </p:cNvSpPr>
          <p:nvPr/>
        </p:nvSpPr>
        <p:spPr bwMode="auto">
          <a:xfrm>
            <a:off x="6855219" y="4950493"/>
            <a:ext cx="32741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Parallel Sprints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67057" y="5053727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6855219" y="5830903"/>
            <a:ext cx="562282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Integrating 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Jira 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Agile 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With 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Confluence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367057" y="5934137"/>
            <a:ext cx="309694" cy="30969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88900" dist="63500" dir="8100000" algn="tr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44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4679" y="164503"/>
            <a:ext cx="4103432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 Agile Cards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9" idx="3"/>
          </p:cNvCxnSpPr>
          <p:nvPr/>
        </p:nvCxnSpPr>
        <p:spPr>
          <a:xfrm>
            <a:off x="5528111" y="426113"/>
            <a:ext cx="5519442" cy="27484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33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1" name="组合 17"/>
          <p:cNvGrpSpPr/>
          <p:nvPr/>
        </p:nvGrpSpPr>
        <p:grpSpPr>
          <a:xfrm>
            <a:off x="997136" y="114677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27"/>
          <p:cNvSpPr txBox="1"/>
          <p:nvPr/>
        </p:nvSpPr>
        <p:spPr>
          <a:xfrm>
            <a:off x="815927" y="152809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Card color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5" name="组合 32"/>
          <p:cNvGrpSpPr/>
          <p:nvPr/>
        </p:nvGrpSpPr>
        <p:grpSpPr>
          <a:xfrm>
            <a:off x="976507" y="306312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785773" y="3477386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Card layout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0" name="组合 36"/>
          <p:cNvGrpSpPr/>
          <p:nvPr/>
        </p:nvGrpSpPr>
        <p:grpSpPr>
          <a:xfrm>
            <a:off x="984257" y="498447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7"/>
          <p:cNvSpPr txBox="1"/>
          <p:nvPr/>
        </p:nvSpPr>
        <p:spPr>
          <a:xfrm>
            <a:off x="795299" y="540227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Card details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 rot="5400000">
            <a:off x="7312068" y="-3288438"/>
            <a:ext cx="520254" cy="900118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2829" y="986468"/>
            <a:ext cx="127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右箭头 31"/>
          <p:cNvSpPr/>
          <p:nvPr/>
        </p:nvSpPr>
        <p:spPr>
          <a:xfrm>
            <a:off x="7575037" y="1092531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31410" y="988844"/>
            <a:ext cx="4104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cs typeface="Calibri" panose="020F0502020204030204" pitchFamily="34" charset="0"/>
              </a:rPr>
              <a:t>Issue Types\Priorities\Assignees\Queries</a:t>
            </a:r>
            <a:endParaRPr lang="zh-CN" alt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4" name="TextBox 27"/>
          <p:cNvSpPr txBox="1"/>
          <p:nvPr/>
        </p:nvSpPr>
        <p:spPr>
          <a:xfrm>
            <a:off x="3124886" y="996574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Project  X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4289734" y="1104036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6143623" y="1117655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6626" y="1047405"/>
            <a:ext cx="9810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71992" y="1687499"/>
            <a:ext cx="637222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4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3" grpId="0"/>
      <p:bldP spid="34" grpId="0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83" y="2044689"/>
            <a:ext cx="4101991" cy="406157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028775" y="808013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1028775" y="808013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JIRA</a:t>
            </a:r>
            <a:r>
              <a:rPr lang="zh-CN" altLang="en-US" sz="24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Core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32831" y="164503"/>
            <a:ext cx="232249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Get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Jira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Agile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917207" y="808013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4917207" y="808013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JIRA Add-ons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8782101" y="808013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82101" y="808013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JIRA Software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加号 2"/>
          <p:cNvSpPr/>
          <p:nvPr/>
        </p:nvSpPr>
        <p:spPr>
          <a:xfrm>
            <a:off x="4000483" y="808013"/>
            <a:ext cx="484676" cy="499166"/>
          </a:xfrm>
          <a:prstGeom prst="mathPlus">
            <a:avLst/>
          </a:prstGeom>
          <a:ln>
            <a:solidFill>
              <a:srgbClr val="1F84BE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号 3"/>
          <p:cNvSpPr/>
          <p:nvPr/>
        </p:nvSpPr>
        <p:spPr>
          <a:xfrm>
            <a:off x="8013551" y="808013"/>
            <a:ext cx="360040" cy="476794"/>
          </a:xfrm>
          <a:prstGeom prst="mathEqual">
            <a:avLst/>
          </a:prstGeom>
          <a:ln>
            <a:solidFill>
              <a:srgbClr val="03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781" y="1544623"/>
            <a:ext cx="8870283" cy="50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17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4679" y="164503"/>
            <a:ext cx="4103432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 Agile Cards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9" idx="3"/>
          </p:cNvCxnSpPr>
          <p:nvPr/>
        </p:nvCxnSpPr>
        <p:spPr>
          <a:xfrm>
            <a:off x="5528111" y="426113"/>
            <a:ext cx="5519442" cy="27484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34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17"/>
          <p:cNvGrpSpPr/>
          <p:nvPr/>
        </p:nvGrpSpPr>
        <p:grpSpPr>
          <a:xfrm>
            <a:off x="997136" y="114677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27"/>
          <p:cNvSpPr txBox="1"/>
          <p:nvPr/>
        </p:nvSpPr>
        <p:spPr>
          <a:xfrm>
            <a:off x="815927" y="152809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Card color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2"/>
          <p:cNvGrpSpPr/>
          <p:nvPr/>
        </p:nvGrpSpPr>
        <p:grpSpPr>
          <a:xfrm>
            <a:off x="976507" y="306312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785773" y="3477386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Card layout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36"/>
          <p:cNvGrpSpPr/>
          <p:nvPr/>
        </p:nvGrpSpPr>
        <p:grpSpPr>
          <a:xfrm>
            <a:off x="984257" y="498447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7"/>
          <p:cNvSpPr txBox="1"/>
          <p:nvPr/>
        </p:nvSpPr>
        <p:spPr>
          <a:xfrm>
            <a:off x="795299" y="540227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Card details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 rot="5400000">
            <a:off x="7097942" y="-3288438"/>
            <a:ext cx="520254" cy="900118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2829" y="1010218"/>
            <a:ext cx="127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右箭头 31"/>
          <p:cNvSpPr/>
          <p:nvPr/>
        </p:nvSpPr>
        <p:spPr>
          <a:xfrm>
            <a:off x="7575037" y="1128156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31410" y="1024469"/>
            <a:ext cx="2665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cs typeface="Calibri" panose="020F0502020204030204" pitchFamily="34" charset="0"/>
              </a:rPr>
              <a:t>Queries:</a:t>
            </a:r>
            <a:r>
              <a:rPr lang="en-US" altLang="zh-CN" dirty="0" smtClean="0"/>
              <a:t>  </a:t>
            </a:r>
            <a:r>
              <a:rPr lang="en-US" altLang="zh-CN" b="1" dirty="0" err="1" smtClean="0">
                <a:solidFill>
                  <a:schemeClr val="bg1"/>
                </a:solidFill>
                <a:cs typeface="Calibri" panose="020F0502020204030204" pitchFamily="34" charset="0"/>
              </a:rPr>
              <a:t>duedate</a:t>
            </a:r>
            <a:r>
              <a:rPr lang="en-US" altLang="zh-CN" b="1" dirty="0" smtClean="0">
                <a:solidFill>
                  <a:schemeClr val="bg1"/>
                </a:solidFill>
                <a:cs typeface="Calibri" panose="020F0502020204030204" pitchFamily="34" charset="0"/>
              </a:rPr>
              <a:t> &lt;= "1d"</a:t>
            </a:r>
            <a:endParaRPr lang="zh-CN" altLang="en-US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4" name="TextBox 27"/>
          <p:cNvSpPr txBox="1"/>
          <p:nvPr/>
        </p:nvSpPr>
        <p:spPr>
          <a:xfrm>
            <a:off x="3124886" y="1032199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Project  X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4289734" y="1139661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6143623" y="1153280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6626" y="1083030"/>
            <a:ext cx="9810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979" y="1758937"/>
            <a:ext cx="8072494" cy="488262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871" y="1657665"/>
            <a:ext cx="7837726" cy="50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3" grpId="0"/>
      <p:bldP spid="34" grpId="0"/>
      <p:bldP spid="35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4679" y="164503"/>
            <a:ext cx="4103432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 Agile Cards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9" idx="3"/>
          </p:cNvCxnSpPr>
          <p:nvPr/>
        </p:nvCxnSpPr>
        <p:spPr>
          <a:xfrm>
            <a:off x="5528111" y="426113"/>
            <a:ext cx="5519442" cy="27484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35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17"/>
          <p:cNvGrpSpPr/>
          <p:nvPr/>
        </p:nvGrpSpPr>
        <p:grpSpPr>
          <a:xfrm>
            <a:off x="997136" y="114677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27"/>
          <p:cNvSpPr txBox="1"/>
          <p:nvPr/>
        </p:nvSpPr>
        <p:spPr>
          <a:xfrm>
            <a:off x="815927" y="152809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Card color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2"/>
          <p:cNvGrpSpPr/>
          <p:nvPr/>
        </p:nvGrpSpPr>
        <p:grpSpPr>
          <a:xfrm>
            <a:off x="976507" y="306312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785773" y="3477386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Card layout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36"/>
          <p:cNvGrpSpPr/>
          <p:nvPr/>
        </p:nvGrpSpPr>
        <p:grpSpPr>
          <a:xfrm>
            <a:off x="984257" y="498447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7"/>
          <p:cNvSpPr txBox="1"/>
          <p:nvPr/>
        </p:nvSpPr>
        <p:spPr>
          <a:xfrm>
            <a:off x="795299" y="540227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Card details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 rot="5400000">
            <a:off x="6883628" y="-3195910"/>
            <a:ext cx="520254" cy="900118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8515" y="1102746"/>
            <a:ext cx="127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27"/>
          <p:cNvSpPr txBox="1"/>
          <p:nvPr/>
        </p:nvSpPr>
        <p:spPr>
          <a:xfrm>
            <a:off x="2910572" y="1124727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Project  X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4075420" y="1232189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5929309" y="1245808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10249" y="1175558"/>
            <a:ext cx="9810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475" y="1687499"/>
            <a:ext cx="6524207" cy="4929222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9501209" y="1830375"/>
            <a:ext cx="3261470" cy="1055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/>
              <a:t>Lets you add </a:t>
            </a:r>
          </a:p>
          <a:p>
            <a:pPr algn="ctr">
              <a:lnSpc>
                <a:spcPct val="150000"/>
              </a:lnSpc>
            </a:pPr>
            <a:r>
              <a:rPr lang="en-US" altLang="zh-CN" sz="2200" b="1" dirty="0" smtClean="0"/>
              <a:t>a maximum of three fields</a:t>
            </a:r>
            <a:endParaRPr lang="zh-CN" altLang="en-US" sz="2200" dirty="0"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358333" y="2830507"/>
            <a:ext cx="34553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not to add fields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                            such as description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584522" y="4307409"/>
            <a:ext cx="306641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/>
              <a:t>Backlog  &amp; Active sprints</a:t>
            </a:r>
            <a:endParaRPr lang="zh-CN" altLang="en-US" sz="2200" dirty="0"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501209" y="4830771"/>
            <a:ext cx="33245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lets you set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             two different sets of fields</a:t>
            </a:r>
            <a:endParaRPr lang="zh-CN" alt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4" grpId="0"/>
      <p:bldP spid="35" grpId="0" animBg="1"/>
      <p:bldP spid="36" grpId="0" animBg="1"/>
      <p:bldP spid="41" grpId="0"/>
      <p:bldP spid="42" grpId="0"/>
      <p:bldP spid="43" grpId="0"/>
      <p:bldP spid="4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13"/>
          <p:cNvSpPr/>
          <p:nvPr/>
        </p:nvSpPr>
        <p:spPr>
          <a:xfrm>
            <a:off x="3514" y="205188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24679" y="164503"/>
            <a:ext cx="4103432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Customizing Agile Cards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Parallelogram 13"/>
          <p:cNvSpPr/>
          <p:nvPr/>
        </p:nvSpPr>
        <p:spPr>
          <a:xfrm rot="10800000">
            <a:off x="12049558" y="6586539"/>
            <a:ext cx="809237" cy="458810"/>
          </a:xfrm>
          <a:custGeom>
            <a:avLst/>
            <a:gdLst>
              <a:gd name="connsiteX0" fmla="*/ 0 w 2222628"/>
              <a:gd name="connsiteY0" fmla="*/ 964353 h 964353"/>
              <a:gd name="connsiteX1" fmla="*/ 505504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1972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  <a:gd name="connsiteX0" fmla="*/ 0 w 2222628"/>
              <a:gd name="connsiteY0" fmla="*/ 964353 h 964353"/>
              <a:gd name="connsiteX1" fmla="*/ 679 w 2222628"/>
              <a:gd name="connsiteY1" fmla="*/ 0 h 964353"/>
              <a:gd name="connsiteX2" fmla="*/ 2222628 w 2222628"/>
              <a:gd name="connsiteY2" fmla="*/ 0 h 964353"/>
              <a:gd name="connsiteX3" fmla="*/ 1717124 w 2222628"/>
              <a:gd name="connsiteY3" fmla="*/ 964353 h 964353"/>
              <a:gd name="connsiteX4" fmla="*/ 0 w 2222628"/>
              <a:gd name="connsiteY4" fmla="*/ 964353 h 96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597" y="222372"/>
            <a:ext cx="1331505" cy="44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785773" y="434141"/>
            <a:ext cx="571504" cy="1588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9" idx="3"/>
          </p:cNvCxnSpPr>
          <p:nvPr/>
        </p:nvCxnSpPr>
        <p:spPr>
          <a:xfrm>
            <a:off x="5528111" y="426113"/>
            <a:ext cx="5519442" cy="27484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14269" y="6817965"/>
            <a:ext cx="11839252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36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17"/>
          <p:cNvGrpSpPr/>
          <p:nvPr/>
        </p:nvGrpSpPr>
        <p:grpSpPr>
          <a:xfrm>
            <a:off x="997136" y="114677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27"/>
          <p:cNvSpPr txBox="1"/>
          <p:nvPr/>
        </p:nvSpPr>
        <p:spPr>
          <a:xfrm>
            <a:off x="815927" y="152809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Card color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2"/>
          <p:cNvGrpSpPr/>
          <p:nvPr/>
        </p:nvGrpSpPr>
        <p:grpSpPr>
          <a:xfrm>
            <a:off x="976507" y="306312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7"/>
          <p:cNvSpPr txBox="1"/>
          <p:nvPr/>
        </p:nvSpPr>
        <p:spPr>
          <a:xfrm>
            <a:off x="785773" y="3477386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Card layout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36"/>
          <p:cNvGrpSpPr/>
          <p:nvPr/>
        </p:nvGrpSpPr>
        <p:grpSpPr>
          <a:xfrm>
            <a:off x="984257" y="4984477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7"/>
          <p:cNvSpPr txBox="1"/>
          <p:nvPr/>
        </p:nvSpPr>
        <p:spPr>
          <a:xfrm>
            <a:off x="795299" y="5402275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Card details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 rot="5400000">
            <a:off x="6883628" y="-3360446"/>
            <a:ext cx="520254" cy="900118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8515" y="938210"/>
            <a:ext cx="1276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27"/>
          <p:cNvSpPr txBox="1"/>
          <p:nvPr/>
        </p:nvSpPr>
        <p:spPr>
          <a:xfrm>
            <a:off x="2910572" y="960191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Project  X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4075420" y="1067653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5929309" y="1081272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37" y="1022897"/>
            <a:ext cx="13430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37" y="1687499"/>
            <a:ext cx="4424783" cy="500066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87" y="1687499"/>
            <a:ext cx="3583620" cy="501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4" grpId="0"/>
      <p:bldP spid="35" grpId="0" animBg="1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358455" y="164503"/>
            <a:ext cx="2603598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Parallel Sprints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4000483" y="440527"/>
            <a:ext cx="7215238" cy="13070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37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77" y="3759201"/>
            <a:ext cx="101631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圆角矩形 13"/>
          <p:cNvSpPr/>
          <p:nvPr/>
        </p:nvSpPr>
        <p:spPr>
          <a:xfrm rot="5400000">
            <a:off x="5526306" y="-2695844"/>
            <a:ext cx="520254" cy="771530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4786301" y="1085868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27"/>
          <p:cNvSpPr txBox="1"/>
          <p:nvPr/>
        </p:nvSpPr>
        <p:spPr>
          <a:xfrm>
            <a:off x="2000219" y="981851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JIRA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3000351" y="1089313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17" y="973119"/>
            <a:ext cx="11049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60241" y="956385"/>
            <a:ext cx="1228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55" y="999245"/>
            <a:ext cx="213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右箭头 25"/>
          <p:cNvSpPr/>
          <p:nvPr/>
        </p:nvSpPr>
        <p:spPr>
          <a:xfrm>
            <a:off x="6643689" y="1067518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947385" y="1616061"/>
            <a:ext cx="1766574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</a:rPr>
              <a:t>The Features:</a:t>
            </a:r>
            <a:endParaRPr lang="zh-CN" altLang="en-US" sz="2200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68474" y="2616193"/>
            <a:ext cx="670376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</a:rPr>
              <a:t>But:</a:t>
            </a:r>
            <a:endParaRPr lang="zh-CN" altLang="en-US" sz="2200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61897" y="1664386"/>
            <a:ext cx="73644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multiple teams </a:t>
            </a:r>
            <a:r>
              <a:rPr lang="en-US" altLang="zh-CN" dirty="0" smtClean="0"/>
              <a:t>working on </a:t>
            </a:r>
            <a:r>
              <a:rPr lang="en-US" altLang="zh-CN" b="1" dirty="0" smtClean="0"/>
              <a:t>the same project</a:t>
            </a:r>
            <a:r>
              <a:rPr lang="en-US" altLang="zh-CN" dirty="0" smtClean="0"/>
              <a:t>, and sharing </a:t>
            </a:r>
            <a:r>
              <a:rPr lang="en-US" altLang="zh-CN" b="1" dirty="0" smtClean="0"/>
              <a:t>the same backlog</a:t>
            </a:r>
            <a:r>
              <a:rPr lang="en-US" altLang="zh-CN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you will need to be able to have multiple sprints running in parallel.</a:t>
            </a:r>
            <a:endParaRPr lang="zh-CN" altLang="en-US" dirty="0"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611416" y="2687631"/>
            <a:ext cx="7818487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The features that are in the </a:t>
            </a:r>
            <a:r>
              <a:rPr lang="en-US" altLang="zh-CN" b="1" dirty="0" smtClean="0"/>
              <a:t>beta testing </a:t>
            </a:r>
            <a:r>
              <a:rPr lang="en-US" altLang="zh-CN" dirty="0" smtClean="0"/>
              <a:t>phase.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They are </a:t>
            </a:r>
            <a:r>
              <a:rPr lang="en-US" altLang="zh-CN" b="1" dirty="0" smtClean="0"/>
              <a:t>not supported </a:t>
            </a:r>
            <a:r>
              <a:rPr lang="en-US" altLang="zh-CN" dirty="0" smtClean="0"/>
              <a:t>and are subject to future changes, so use them </a:t>
            </a:r>
            <a:r>
              <a:rPr lang="en-US" altLang="zh-CN" b="1" dirty="0" smtClean="0"/>
              <a:t>with care</a:t>
            </a:r>
            <a:r>
              <a:rPr lang="en-US" altLang="zh-CN" dirty="0" smtClean="0"/>
              <a:t>.</a:t>
            </a:r>
            <a:endParaRPr lang="zh-CN" alt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6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  <p:bldP spid="19" grpId="0" animBg="1"/>
      <p:bldP spid="26" grpId="0" animBg="1"/>
      <p:bldP spid="22" grpId="0"/>
      <p:bldP spid="25" grpId="0"/>
      <p:bldP spid="28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5001" y="164503"/>
            <a:ext cx="6182526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Integrating Jira Agile With Confluence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7941543" y="434141"/>
            <a:ext cx="3274178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38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214929" y="907283"/>
            <a:ext cx="3888432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5274563" y="896258"/>
            <a:ext cx="3798924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 Complete Agile Experience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5" name="组合 17"/>
          <p:cNvGrpSpPr/>
          <p:nvPr/>
        </p:nvGrpSpPr>
        <p:grpSpPr>
          <a:xfrm>
            <a:off x="568508" y="82756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387299" y="120888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Setting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9" name="组合 32"/>
          <p:cNvGrpSpPr/>
          <p:nvPr/>
        </p:nvGrpSpPr>
        <p:grpSpPr>
          <a:xfrm>
            <a:off x="547879" y="2327763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TextBox 27"/>
          <p:cNvSpPr txBox="1"/>
          <p:nvPr/>
        </p:nvSpPr>
        <p:spPr>
          <a:xfrm>
            <a:off x="357145" y="2742028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From Epics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5" name="组合 36"/>
          <p:cNvGrpSpPr/>
          <p:nvPr/>
        </p:nvGrpSpPr>
        <p:grpSpPr>
          <a:xfrm>
            <a:off x="532422" y="382796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TextBox 27"/>
          <p:cNvSpPr txBox="1"/>
          <p:nvPr/>
        </p:nvSpPr>
        <p:spPr>
          <a:xfrm>
            <a:off x="343464" y="4055415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From Confluence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 rot="5400000">
            <a:off x="6955066" y="-1644463"/>
            <a:ext cx="520254" cy="771530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6215061" y="2137249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27"/>
          <p:cNvSpPr txBox="1"/>
          <p:nvPr/>
        </p:nvSpPr>
        <p:spPr>
          <a:xfrm>
            <a:off x="3428979" y="2033232"/>
            <a:ext cx="1194881" cy="40683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JIRA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4429111" y="2140694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77" y="2024500"/>
            <a:ext cx="11049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89001" y="2007766"/>
            <a:ext cx="1228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右箭头 41"/>
          <p:cNvSpPr/>
          <p:nvPr/>
        </p:nvSpPr>
        <p:spPr>
          <a:xfrm>
            <a:off x="8072449" y="2118899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2515" y="2050626"/>
            <a:ext cx="4667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584522" y="2069840"/>
            <a:ext cx="971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357673" y="2901945"/>
            <a:ext cx="6554153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右箭头 42"/>
          <p:cNvSpPr/>
          <p:nvPr/>
        </p:nvSpPr>
        <p:spPr>
          <a:xfrm>
            <a:off x="9132144" y="2119688"/>
            <a:ext cx="330219" cy="16522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36"/>
          <p:cNvGrpSpPr/>
          <p:nvPr/>
        </p:nvGrpSpPr>
        <p:grpSpPr>
          <a:xfrm>
            <a:off x="532422" y="5328159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TextBox 27"/>
          <p:cNvSpPr txBox="1"/>
          <p:nvPr/>
        </p:nvSpPr>
        <p:spPr>
          <a:xfrm>
            <a:off x="343464" y="5483897"/>
            <a:ext cx="1728193" cy="105316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Sprint Meeting Notes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84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3" grpId="0" animBg="1"/>
      <p:bldP spid="34" grpId="0" animBg="1"/>
      <p:bldP spid="35" grpId="0"/>
      <p:bldP spid="36" grpId="0" animBg="1"/>
      <p:bldP spid="42" grpId="0" animBg="1"/>
      <p:bldP spid="4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5001" y="164503"/>
            <a:ext cx="6182526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Integrating Jira Agile With Confluence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7941543" y="434141"/>
            <a:ext cx="3274178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39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214929" y="698392"/>
            <a:ext cx="3888432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5274563" y="687367"/>
            <a:ext cx="3798924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 Complete Agile Experience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17"/>
          <p:cNvGrpSpPr/>
          <p:nvPr/>
        </p:nvGrpSpPr>
        <p:grpSpPr>
          <a:xfrm>
            <a:off x="568508" y="82756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387299" y="120888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Setting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32"/>
          <p:cNvGrpSpPr/>
          <p:nvPr/>
        </p:nvGrpSpPr>
        <p:grpSpPr>
          <a:xfrm>
            <a:off x="547879" y="2327763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TextBox 27"/>
          <p:cNvSpPr txBox="1"/>
          <p:nvPr/>
        </p:nvSpPr>
        <p:spPr>
          <a:xfrm>
            <a:off x="357145" y="2742028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From Epics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36"/>
          <p:cNvGrpSpPr/>
          <p:nvPr/>
        </p:nvGrpSpPr>
        <p:grpSpPr>
          <a:xfrm>
            <a:off x="532422" y="382796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TextBox 27"/>
          <p:cNvSpPr txBox="1"/>
          <p:nvPr/>
        </p:nvSpPr>
        <p:spPr>
          <a:xfrm>
            <a:off x="343464" y="4055415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From Confluence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" name="组合 36"/>
          <p:cNvGrpSpPr/>
          <p:nvPr/>
        </p:nvGrpSpPr>
        <p:grpSpPr>
          <a:xfrm>
            <a:off x="532422" y="5328159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TextBox 27"/>
          <p:cNvSpPr txBox="1"/>
          <p:nvPr/>
        </p:nvSpPr>
        <p:spPr>
          <a:xfrm>
            <a:off x="343464" y="5483897"/>
            <a:ext cx="1728193" cy="105316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Sprint Meeting Notes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61" y="1687499"/>
            <a:ext cx="20764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491" y="1687499"/>
            <a:ext cx="30289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61" y="1616061"/>
            <a:ext cx="882015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43161" y="1901813"/>
            <a:ext cx="10141216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58201" y="1330309"/>
            <a:ext cx="347662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9584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5001" y="164503"/>
            <a:ext cx="6182526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Integrating Jira Agile With Confluence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7941543" y="434141"/>
            <a:ext cx="3274178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40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214929" y="698392"/>
            <a:ext cx="3888432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5274563" y="687367"/>
            <a:ext cx="3798924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 Complete Agile Experience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17"/>
          <p:cNvGrpSpPr/>
          <p:nvPr/>
        </p:nvGrpSpPr>
        <p:grpSpPr>
          <a:xfrm>
            <a:off x="568508" y="82756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387299" y="120888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Setting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32"/>
          <p:cNvGrpSpPr/>
          <p:nvPr/>
        </p:nvGrpSpPr>
        <p:grpSpPr>
          <a:xfrm>
            <a:off x="547879" y="2327763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TextBox 27"/>
          <p:cNvSpPr txBox="1"/>
          <p:nvPr/>
        </p:nvSpPr>
        <p:spPr>
          <a:xfrm>
            <a:off x="357145" y="2742028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From Epics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36"/>
          <p:cNvGrpSpPr/>
          <p:nvPr/>
        </p:nvGrpSpPr>
        <p:grpSpPr>
          <a:xfrm>
            <a:off x="532422" y="382796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TextBox 27"/>
          <p:cNvSpPr txBox="1"/>
          <p:nvPr/>
        </p:nvSpPr>
        <p:spPr>
          <a:xfrm>
            <a:off x="343464" y="4055415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From Confluence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" name="组合 36"/>
          <p:cNvGrpSpPr/>
          <p:nvPr/>
        </p:nvGrpSpPr>
        <p:grpSpPr>
          <a:xfrm>
            <a:off x="532422" y="5328159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TextBox 27"/>
          <p:cNvSpPr txBox="1"/>
          <p:nvPr/>
        </p:nvSpPr>
        <p:spPr>
          <a:xfrm>
            <a:off x="343464" y="5483897"/>
            <a:ext cx="1728193" cy="105316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Sprint Meeting Notes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095" y="1473185"/>
            <a:ext cx="6223738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43953" y="2544755"/>
            <a:ext cx="3581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3095" y="1258871"/>
            <a:ext cx="6143668" cy="538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9584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615001" y="164503"/>
            <a:ext cx="6182526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Integrating Jira Agile With Confluence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7941543" y="434141"/>
            <a:ext cx="3274178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41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214929" y="698392"/>
            <a:ext cx="3888432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TextBox 27"/>
          <p:cNvSpPr txBox="1"/>
          <p:nvPr/>
        </p:nvSpPr>
        <p:spPr>
          <a:xfrm>
            <a:off x="5274563" y="687367"/>
            <a:ext cx="3798924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 Complete Agile Experience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17"/>
          <p:cNvGrpSpPr/>
          <p:nvPr/>
        </p:nvGrpSpPr>
        <p:grpSpPr>
          <a:xfrm>
            <a:off x="568508" y="827565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387299" y="1208883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Setting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" name="组合 32"/>
          <p:cNvGrpSpPr/>
          <p:nvPr/>
        </p:nvGrpSpPr>
        <p:grpSpPr>
          <a:xfrm>
            <a:off x="547879" y="2327763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TextBox 27"/>
          <p:cNvSpPr txBox="1"/>
          <p:nvPr/>
        </p:nvSpPr>
        <p:spPr>
          <a:xfrm>
            <a:off x="357145" y="2742028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From Epics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36"/>
          <p:cNvGrpSpPr/>
          <p:nvPr/>
        </p:nvGrpSpPr>
        <p:grpSpPr>
          <a:xfrm>
            <a:off x="532422" y="3827961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TextBox 27"/>
          <p:cNvSpPr txBox="1"/>
          <p:nvPr/>
        </p:nvSpPr>
        <p:spPr>
          <a:xfrm>
            <a:off x="343464" y="4055415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From Confluence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" name="组合 36"/>
          <p:cNvGrpSpPr/>
          <p:nvPr/>
        </p:nvGrpSpPr>
        <p:grpSpPr>
          <a:xfrm>
            <a:off x="532422" y="5328159"/>
            <a:ext cx="1338291" cy="1234775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1" name="TextBox 27"/>
          <p:cNvSpPr txBox="1"/>
          <p:nvPr/>
        </p:nvSpPr>
        <p:spPr>
          <a:xfrm>
            <a:off x="343464" y="5483897"/>
            <a:ext cx="1728193" cy="105316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Sprint Meeting Notes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47" y="1544623"/>
            <a:ext cx="57626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3293" y="2187565"/>
            <a:ext cx="595312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971" y="1544623"/>
            <a:ext cx="10063189" cy="464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57409" y="2044689"/>
            <a:ext cx="78676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9584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58" name="文本框 7"/>
          <p:cNvSpPr txBox="1">
            <a:spLocks noChangeArrowheads="1"/>
          </p:cNvSpPr>
          <p:nvPr/>
        </p:nvSpPr>
        <p:spPr bwMode="auto">
          <a:xfrm>
            <a:off x="7500945" y="1973251"/>
            <a:ext cx="257575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JIRA  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Agile 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803" y="292622"/>
            <a:ext cx="49788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1" dirty="0" smtClean="0">
                <a:solidFill>
                  <a:srgbClr val="09425E"/>
                </a:solidFill>
                <a:latin typeface="Impact" panose="020B0806030902050204" pitchFamily="34" charset="0"/>
                <a:ea typeface="+mn-ea"/>
              </a:rPr>
              <a:t>Summary</a:t>
            </a:r>
            <a:endParaRPr lang="zh-CN" altLang="en-US" sz="8000" b="1" dirty="0">
              <a:solidFill>
                <a:srgbClr val="09425E"/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26" name="文本框 8"/>
          <p:cNvSpPr txBox="1">
            <a:spLocks noChangeArrowheads="1"/>
          </p:cNvSpPr>
          <p:nvPr/>
        </p:nvSpPr>
        <p:spPr bwMode="auto">
          <a:xfrm>
            <a:off x="6429375" y="4282138"/>
            <a:ext cx="52149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 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圆角矩形 12"/>
          <p:cNvSpPr/>
          <p:nvPr/>
        </p:nvSpPr>
        <p:spPr>
          <a:xfrm rot="5400000">
            <a:off x="8276788" y="1606086"/>
            <a:ext cx="785818" cy="35204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80930" y="3116259"/>
            <a:ext cx="3421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50000"/>
                  </a:schemeClr>
                </a:solidFill>
                <a:ea typeface="+mn-ea"/>
                <a:cs typeface="Calibri" panose="020F0502020204030204" pitchFamily="34" charset="0"/>
              </a:rPr>
              <a:t>Core  ------  Workflow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 rot="5400000">
            <a:off x="8354202" y="2112128"/>
            <a:ext cx="785818" cy="536584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35626" y="4545019"/>
            <a:ext cx="5214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50000"/>
                  </a:schemeClr>
                </a:solidFill>
                <a:ea typeface="+mn-ea"/>
                <a:cs typeface="Calibri" panose="020F0502020204030204" pitchFamily="34" charset="0"/>
              </a:rPr>
              <a:t>Flexible  ------  Customizing 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圆角矩形 17"/>
          <p:cNvSpPr/>
          <p:nvPr/>
        </p:nvSpPr>
        <p:spPr>
          <a:xfrm rot="5400000">
            <a:off x="8179606" y="2366159"/>
            <a:ext cx="785818" cy="7429552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50800">
            <a:noFill/>
          </a:ln>
          <a:effectLst>
            <a:outerShdw blurRad="139700" dist="50800" dir="2700000" algn="tl" rotWithShape="0">
              <a:schemeClr val="tx1">
                <a:alpha val="29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4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87204" y="5830902"/>
            <a:ext cx="7220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50000"/>
                  </a:schemeClr>
                </a:solidFill>
                <a:ea typeface="+mn-ea"/>
                <a:cs typeface="Calibri" panose="020F0502020204030204" pitchFamily="34" charset="0"/>
              </a:rPr>
              <a:t>Integrating  ------  Complete Experience 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4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矩形 127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4643425" y="3544887"/>
            <a:ext cx="8786874" cy="71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kumimoji="1" lang="en-US" altLang="zh-CN" sz="4400" b="1" dirty="0" smtClean="0">
                <a:solidFill>
                  <a:srgbClr val="1F84BE"/>
                </a:solidFill>
                <a:latin typeface="+mj-lt"/>
                <a:ea typeface="微软雅黑"/>
                <a:cs typeface="Arial"/>
              </a:rPr>
              <a:t>THANK YOU FOR LISTENING</a:t>
            </a:r>
          </a:p>
          <a:p>
            <a:pPr>
              <a:lnSpc>
                <a:spcPts val="1350"/>
              </a:lnSpc>
            </a:pPr>
            <a:endParaRPr kumimoji="1" lang="en-US" altLang="zh-CN" sz="4400" b="1" dirty="0" smtClean="0">
              <a:solidFill>
                <a:srgbClr val="1F84BE"/>
              </a:solidFill>
              <a:latin typeface="+mj-lt"/>
              <a:ea typeface="微软雅黑"/>
              <a:cs typeface="Arial"/>
            </a:endParaRPr>
          </a:p>
          <a:p>
            <a:pPr>
              <a:lnSpc>
                <a:spcPts val="1350"/>
              </a:lnSpc>
            </a:pPr>
            <a:endParaRPr kumimoji="1" lang="en-US" altLang="zh-CN" sz="4400" b="1" dirty="0">
              <a:solidFill>
                <a:srgbClr val="1F84BE"/>
              </a:solidFill>
              <a:latin typeface="+mj-lt"/>
              <a:ea typeface="微软雅黑"/>
              <a:cs typeface="Arial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4929177" y="4116391"/>
            <a:ext cx="7241712" cy="27048"/>
          </a:xfrm>
          <a:prstGeom prst="line">
            <a:avLst/>
          </a:prstGeom>
          <a:ln w="25400">
            <a:solidFill>
              <a:srgbClr val="1F84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501341" y="4545019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 smtClean="0">
                <a:solidFill>
                  <a:srgbClr val="1F84BE"/>
                </a:solidFill>
                <a:latin typeface="+mj-lt"/>
                <a:ea typeface="微软雅黑" panose="020B0503020204020204" pitchFamily="34" charset="-122"/>
              </a:rPr>
              <a:t>2017</a:t>
            </a:r>
            <a:endParaRPr kumimoji="1" lang="zh-CN" altLang="en-US" sz="4400" b="1" dirty="0">
              <a:solidFill>
                <a:srgbClr val="1F84BE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7321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368365" y="164503"/>
            <a:ext cx="4484946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Support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Agile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Methodology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5943561" y="432619"/>
            <a:ext cx="5245550" cy="4255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236687" y="908596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236687" y="880021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Scrum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05326" y="196014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1028775" y="2389408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Backlog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235186" y="360133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27"/>
          <p:cNvSpPr txBox="1"/>
          <p:nvPr/>
        </p:nvSpPr>
        <p:spPr>
          <a:xfrm>
            <a:off x="1058635" y="4030598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Sprint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65046" y="5184194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TextBox 27"/>
          <p:cNvSpPr txBox="1"/>
          <p:nvPr/>
        </p:nvSpPr>
        <p:spPr>
          <a:xfrm>
            <a:off x="1088495" y="5613461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Iterate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6501383" y="908596"/>
            <a:ext cx="3600400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4" name="TextBox 27"/>
          <p:cNvSpPr txBox="1"/>
          <p:nvPr/>
        </p:nvSpPr>
        <p:spPr>
          <a:xfrm>
            <a:off x="6501383" y="880021"/>
            <a:ext cx="3594871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Development Team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13" y="1544623"/>
            <a:ext cx="9425682" cy="50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1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368365" y="164503"/>
            <a:ext cx="4484946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Support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Agile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Methodology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5943561" y="432619"/>
            <a:ext cx="5245550" cy="4255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236687" y="908596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236687" y="880021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Scrum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05326" y="196014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1028775" y="2389408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Backlog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235186" y="360133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27"/>
          <p:cNvSpPr txBox="1"/>
          <p:nvPr/>
        </p:nvSpPr>
        <p:spPr>
          <a:xfrm>
            <a:off x="1058635" y="4030598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Sprint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65046" y="5184194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TextBox 27"/>
          <p:cNvSpPr txBox="1"/>
          <p:nvPr/>
        </p:nvSpPr>
        <p:spPr>
          <a:xfrm>
            <a:off x="1088495" y="5613461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Iterate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6501383" y="908596"/>
            <a:ext cx="3600400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4" name="TextBox 27"/>
          <p:cNvSpPr txBox="1"/>
          <p:nvPr/>
        </p:nvSpPr>
        <p:spPr>
          <a:xfrm>
            <a:off x="6501383" y="880021"/>
            <a:ext cx="3594871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Development Team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548" y="1481953"/>
            <a:ext cx="9823169" cy="503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5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368365" y="164503"/>
            <a:ext cx="4484946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Support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Agile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Methodology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5943561" y="432619"/>
            <a:ext cx="5245550" cy="4255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236687" y="908596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236687" y="880021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Kanban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05326" y="196014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27"/>
          <p:cNvSpPr txBox="1"/>
          <p:nvPr/>
        </p:nvSpPr>
        <p:spPr>
          <a:xfrm>
            <a:off x="1028775" y="2389408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Just-in-time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235186" y="360133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TextBox 27"/>
          <p:cNvSpPr txBox="1"/>
          <p:nvPr/>
        </p:nvSpPr>
        <p:spPr>
          <a:xfrm>
            <a:off x="1058635" y="3904357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微软雅黑" panose="020B0503020204020204" pitchFamily="34" charset="-122"/>
              </a:rPr>
              <a:t>Visualizing Workflow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65046" y="5184194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TextBox 27"/>
          <p:cNvSpPr txBox="1"/>
          <p:nvPr/>
        </p:nvSpPr>
        <p:spPr>
          <a:xfrm>
            <a:off x="1096367" y="5459572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Task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Progress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6501383" y="908596"/>
            <a:ext cx="3600400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4" name="TextBox 27"/>
          <p:cNvSpPr txBox="1"/>
          <p:nvPr/>
        </p:nvSpPr>
        <p:spPr>
          <a:xfrm>
            <a:off x="6501383" y="880021"/>
            <a:ext cx="3594871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Operation </a:t>
            </a:r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Team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65" y="1744117"/>
            <a:ext cx="9838920" cy="46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1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561406" y="172531"/>
            <a:ext cx="521809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Basic Elements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Classification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6984885" y="434141"/>
            <a:ext cx="4259411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83729" y="908596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183729" y="880021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Agile Board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366" y="912740"/>
            <a:ext cx="9819154" cy="5571909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205326" y="196014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TextBox 27"/>
          <p:cNvSpPr txBox="1"/>
          <p:nvPr/>
        </p:nvSpPr>
        <p:spPr>
          <a:xfrm>
            <a:off x="1028775" y="2248173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New!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Main!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35186" y="360133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27"/>
          <p:cNvSpPr txBox="1"/>
          <p:nvPr/>
        </p:nvSpPr>
        <p:spPr>
          <a:xfrm>
            <a:off x="1058635" y="3904357"/>
            <a:ext cx="1728193" cy="745387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微软雅黑" panose="020B0503020204020204" pitchFamily="34" charset="-122"/>
              </a:rPr>
              <a:t>Visualizing </a:t>
            </a:r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Backlog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265046" y="5184194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TextBox 27"/>
          <p:cNvSpPr txBox="1"/>
          <p:nvPr/>
        </p:nvSpPr>
        <p:spPr>
          <a:xfrm>
            <a:off x="1096367" y="5272509"/>
            <a:ext cx="1728193" cy="1053163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微软雅黑" panose="020B0503020204020204" pitchFamily="34" charset="-122"/>
              </a:rPr>
              <a:t>Track</a:t>
            </a:r>
            <a:endParaRPr lang="en-US" altLang="zh-CN" sz="2000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Change!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Progress!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81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561406" y="172531"/>
            <a:ext cx="5218095" cy="5232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Basic Elements </a:t>
            </a:r>
            <a:r>
              <a:rPr lang="en-US" altLang="zh-CN" sz="2800" dirty="0" smtClean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&amp; </a:t>
            </a:r>
            <a:r>
              <a:rPr lang="en-US" altLang="zh-CN" sz="2800" dirty="0">
                <a:solidFill>
                  <a:srgbClr val="09425E"/>
                </a:solidFill>
                <a:latin typeface="+mj-lt"/>
                <a:ea typeface="微软雅黑" panose="020B0503020204020204" pitchFamily="34" charset="-122"/>
              </a:rPr>
              <a:t>Classification</a:t>
            </a:r>
            <a:endParaRPr lang="zh-CN" altLang="en-US" sz="2800" dirty="0">
              <a:solidFill>
                <a:srgbClr val="09425E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14" y="205188"/>
            <a:ext cx="12686588" cy="458810"/>
            <a:chOff x="3514" y="205188"/>
            <a:chExt cx="12686588" cy="458810"/>
          </a:xfrm>
        </p:grpSpPr>
        <p:sp>
          <p:nvSpPr>
            <p:cNvPr id="27" name="Parallelogram 13"/>
            <p:cNvSpPr/>
            <p:nvPr/>
          </p:nvSpPr>
          <p:spPr>
            <a:xfrm>
              <a:off x="3514" y="205188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8597" y="222372"/>
              <a:ext cx="1331505" cy="44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1" name="直接连接符 30"/>
            <p:cNvCxnSpPr/>
            <p:nvPr/>
          </p:nvCxnSpPr>
          <p:spPr>
            <a:xfrm>
              <a:off x="785773" y="434141"/>
              <a:ext cx="571504" cy="1588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6984885" y="434141"/>
            <a:ext cx="4259411" cy="19456"/>
          </a:xfrm>
          <a:prstGeom prst="line">
            <a:avLst/>
          </a:prstGeom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1"/>
          <p:cNvGrpSpPr/>
          <p:nvPr/>
        </p:nvGrpSpPr>
        <p:grpSpPr>
          <a:xfrm>
            <a:off x="214269" y="6586539"/>
            <a:ext cx="12644526" cy="458810"/>
            <a:chOff x="214269" y="6586539"/>
            <a:chExt cx="12644526" cy="458810"/>
          </a:xfrm>
        </p:grpSpPr>
        <p:sp>
          <p:nvSpPr>
            <p:cNvPr id="23" name="Parallelogram 13"/>
            <p:cNvSpPr/>
            <p:nvPr/>
          </p:nvSpPr>
          <p:spPr>
            <a:xfrm rot="10800000">
              <a:off x="12049558" y="6586539"/>
              <a:ext cx="809237" cy="458810"/>
            </a:xfrm>
            <a:custGeom>
              <a:avLst/>
              <a:gdLst>
                <a:gd name="connsiteX0" fmla="*/ 0 w 2222628"/>
                <a:gd name="connsiteY0" fmla="*/ 964353 h 964353"/>
                <a:gd name="connsiteX1" fmla="*/ 505504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1972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  <a:gd name="connsiteX0" fmla="*/ 0 w 2222628"/>
                <a:gd name="connsiteY0" fmla="*/ 964353 h 964353"/>
                <a:gd name="connsiteX1" fmla="*/ 679 w 2222628"/>
                <a:gd name="connsiteY1" fmla="*/ 0 h 964353"/>
                <a:gd name="connsiteX2" fmla="*/ 2222628 w 2222628"/>
                <a:gd name="connsiteY2" fmla="*/ 0 h 964353"/>
                <a:gd name="connsiteX3" fmla="*/ 1717124 w 2222628"/>
                <a:gd name="connsiteY3" fmla="*/ 964353 h 964353"/>
                <a:gd name="connsiteX4" fmla="*/ 0 w 2222628"/>
                <a:gd name="connsiteY4" fmla="*/ 964353 h 9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628" h="964353">
                  <a:moveTo>
                    <a:pt x="0" y="964353"/>
                  </a:moveTo>
                  <a:cubicBezTo>
                    <a:pt x="226" y="642902"/>
                    <a:pt x="453" y="321451"/>
                    <a:pt x="679" y="0"/>
                  </a:cubicBezTo>
                  <a:lnTo>
                    <a:pt x="2222628" y="0"/>
                  </a:lnTo>
                  <a:lnTo>
                    <a:pt x="1717124" y="964353"/>
                  </a:lnTo>
                  <a:lnTo>
                    <a:pt x="0" y="9643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14269" y="6817965"/>
              <a:ext cx="11839252" cy="13070"/>
            </a:xfrm>
            <a:prstGeom prst="line">
              <a:avLst/>
            </a:prstGeom>
            <a:ln w="28575"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2417898" y="66312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83729" y="908596"/>
            <a:ext cx="2615826" cy="476794"/>
          </a:xfrm>
          <a:prstGeom prst="roundRect">
            <a:avLst/>
          </a:prstGeom>
          <a:solidFill>
            <a:srgbClr val="1F84BE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30" tIns="42966" rIns="85930" bIns="42966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183729" y="880021"/>
            <a:ext cx="2611809" cy="499166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Card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205326" y="196014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TextBox 27"/>
          <p:cNvSpPr txBox="1"/>
          <p:nvPr/>
        </p:nvSpPr>
        <p:spPr>
          <a:xfrm>
            <a:off x="1030060" y="2367876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Post-it Note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35186" y="3601331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27"/>
          <p:cNvSpPr txBox="1"/>
          <p:nvPr/>
        </p:nvSpPr>
        <p:spPr>
          <a:xfrm>
            <a:off x="1058635" y="4042811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微软雅黑" panose="020B0503020204020204" pitchFamily="34" charset="-122"/>
              </a:rPr>
              <a:t>User Story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265046" y="5184194"/>
            <a:ext cx="1368151" cy="1296144"/>
            <a:chOff x="304800" y="673100"/>
            <a:chExt cx="4000500" cy="4000500"/>
          </a:xfrm>
          <a:solidFill>
            <a:srgbClr val="1F84BE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 flip="none" rotWithShape="1">
              <a:gsLst>
                <a:gs pos="0">
                  <a:srgbClr val="1F84BE">
                    <a:shade val="30000"/>
                    <a:satMod val="115000"/>
                  </a:srgbClr>
                </a:gs>
                <a:gs pos="50000">
                  <a:srgbClr val="1F84BE">
                    <a:shade val="67500"/>
                    <a:satMod val="115000"/>
                  </a:srgbClr>
                </a:gs>
                <a:gs pos="100000">
                  <a:srgbClr val="1F84B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TextBox 27"/>
          <p:cNvSpPr txBox="1"/>
          <p:nvPr/>
        </p:nvSpPr>
        <p:spPr>
          <a:xfrm>
            <a:off x="1093362" y="5608231"/>
            <a:ext cx="1728193" cy="437610"/>
          </a:xfrm>
          <a:prstGeom prst="rect">
            <a:avLst/>
          </a:prstGeom>
          <a:noFill/>
        </p:spPr>
        <p:txBody>
          <a:bodyPr wrap="square" lIns="128578" tIns="64289" rIns="128578" bIns="64289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Issue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85" y="3352155"/>
            <a:ext cx="2695575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464" y="670153"/>
            <a:ext cx="3279391" cy="65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0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sl268.pptx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第一PPT，www.1ppt.com">
  <a:themeElements>
    <a:clrScheme name="自定义 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8BD2"/>
      </a:accent1>
      <a:accent2>
        <a:srgbClr val="FBC546"/>
      </a:accent2>
      <a:accent3>
        <a:srgbClr val="238BD2"/>
      </a:accent3>
      <a:accent4>
        <a:srgbClr val="FFC000"/>
      </a:accent4>
      <a:accent5>
        <a:srgbClr val="238BD2"/>
      </a:accent5>
      <a:accent6>
        <a:srgbClr val="FBC546"/>
      </a:accent6>
      <a:hlink>
        <a:srgbClr val="238BD2"/>
      </a:hlink>
      <a:folHlink>
        <a:srgbClr val="FBC54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1137</Words>
  <Application>Microsoft Office PowerPoint</Application>
  <PresentationFormat>自定义</PresentationFormat>
  <Paragraphs>426</Paragraphs>
  <Slides>49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宋体</vt:lpstr>
      <vt:lpstr>微软雅黑</vt:lpstr>
      <vt:lpstr>Agency FB</vt:lpstr>
      <vt:lpstr>Arial</vt:lpstr>
      <vt:lpstr>Book Antiqua</vt:lpstr>
      <vt:lpstr>Calibri</vt:lpstr>
      <vt:lpstr>Calibri Light</vt:lpstr>
      <vt:lpstr>Impact</vt:lpstr>
      <vt:lpstr>第一PPT，www.1ppt.com</vt:lpstr>
      <vt:lpstr>2_第一PPT，www.1ppt.com</vt:lpstr>
      <vt:lpstr>3_第一PPT，www.1ppt.com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简洁蓝色</dc:title>
  <dc:creator/>
  <cp:keywords>第一PPT www.1ppt.com</cp:keywords>
  <cp:lastModifiedBy/>
  <cp:revision>1</cp:revision>
  <dcterms:created xsi:type="dcterms:W3CDTF">2016-09-08T00:54:34Z</dcterms:created>
  <dcterms:modified xsi:type="dcterms:W3CDTF">2017-09-11T08:58:02Z</dcterms:modified>
</cp:coreProperties>
</file>